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57" r:id="rId2"/>
    <p:sldId id="271" r:id="rId3"/>
    <p:sldId id="272" r:id="rId4"/>
    <p:sldId id="273" r:id="rId5"/>
    <p:sldId id="274" r:id="rId6"/>
    <p:sldId id="275" r:id="rId7"/>
    <p:sldId id="276" r:id="rId8"/>
    <p:sldId id="277" r:id="rId9"/>
    <p:sldId id="278" r:id="rId10"/>
    <p:sldId id="286" r:id="rId11"/>
    <p:sldId id="279" r:id="rId12"/>
    <p:sldId id="280" r:id="rId13"/>
    <p:sldId id="287" r:id="rId14"/>
    <p:sldId id="281" r:id="rId15"/>
    <p:sldId id="282" r:id="rId16"/>
    <p:sldId id="283" r:id="rId17"/>
    <p:sldId id="284" r:id="rId18"/>
    <p:sldId id="285" r:id="rId19"/>
    <p:sldId id="288" r:id="rId20"/>
    <p:sldId id="289" r:id="rId21"/>
    <p:sldId id="290" r:id="rId22"/>
    <p:sldId id="291" r:id="rId23"/>
    <p:sldId id="292" r:id="rId24"/>
    <p:sldId id="293" r:id="rId25"/>
    <p:sldId id="296" r:id="rId26"/>
    <p:sldId id="294" r:id="rId27"/>
    <p:sldId id="295" r:id="rId28"/>
    <p:sldId id="297" r:id="rId29"/>
    <p:sldId id="298" r:id="rId30"/>
    <p:sldId id="299"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6" d="100"/>
          <a:sy n="86" d="100"/>
        </p:scale>
        <p:origin x="13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2/18/2023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83" r:id="rId2"/>
    <p:sldLayoutId id="2147483679" r:id="rId3"/>
    <p:sldLayoutId id="2147483680" r:id="rId4"/>
    <p:sldLayoutId id="2147483681" r:id="rId5"/>
    <p:sldLayoutId id="2147483682" r:id="rId6"/>
    <p:sldLayoutId id="2147483678"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291887"/>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922629" y="1098791"/>
            <a:ext cx="6179507" cy="848792"/>
          </a:xfrm>
          <a:prstGeom prst="rect">
            <a:avLst/>
          </a:prstGeom>
          <a:solidFill>
            <a:srgbClr val="C02034"/>
          </a:solidFill>
          <a:ln>
            <a:noFill/>
          </a:ln>
          <a:effectLst>
            <a:outerShdw blurRad="50800" dist="38100" dir="2700000" algn="tl" rotWithShape="0">
              <a:prstClr val="black">
                <a:alpha val="40000"/>
              </a:prstClr>
            </a:outerShdw>
          </a:effectLst>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highlight>
                  <a:srgbClr val="C0C0C0"/>
                </a:highlight>
                <a:latin typeface="Calibri Body"/>
              </a:rPr>
              <a:t>THÔNG TIN DI ĐỘNG</a:t>
            </a:r>
          </a:p>
        </p:txBody>
      </p:sp>
      <p:sp>
        <p:nvSpPr>
          <p:cNvPr id="2" name="Rectangle 1">
            <a:extLst>
              <a:ext uri="{FF2B5EF4-FFF2-40B4-BE49-F238E27FC236}">
                <a16:creationId xmlns:a16="http://schemas.microsoft.com/office/drawing/2014/main" id="{FE16F602-56AC-4D7B-1E0E-6F964E615AC8}"/>
              </a:ext>
            </a:extLst>
          </p:cNvPr>
          <p:cNvSpPr/>
          <p:nvPr/>
        </p:nvSpPr>
        <p:spPr>
          <a:xfrm>
            <a:off x="0" y="2047087"/>
            <a:ext cx="9144000" cy="804493"/>
          </a:xfrm>
          <a:prstGeom prst="rect">
            <a:avLst/>
          </a:prstGeom>
          <a:ln>
            <a:solidFill>
              <a:srgbClr val="C02034"/>
            </a:solidFill>
          </a:ln>
        </p:spPr>
        <p:style>
          <a:lnRef idx="2">
            <a:schemeClr val="accent1"/>
          </a:lnRef>
          <a:fillRef idx="1">
            <a:schemeClr val="lt1"/>
          </a:fillRef>
          <a:effectRef idx="0">
            <a:schemeClr val="accent1"/>
          </a:effectRef>
          <a:fontRef idx="minor">
            <a:schemeClr val="dk1"/>
          </a:fontRef>
        </p:style>
        <p:txBody>
          <a:bodyPr rtlCol="0" anchor="ctr"/>
          <a:lstStyle/>
          <a:p>
            <a:r>
              <a:rPr lang="en-US" sz="2800" b="1" dirty="0">
                <a:solidFill>
                  <a:srgbClr val="C02034"/>
                </a:solidFill>
              </a:rPr>
              <a:t>		</a:t>
            </a:r>
            <a:r>
              <a:rPr lang="en-US" sz="3000" b="1" dirty="0">
                <a:solidFill>
                  <a:srgbClr val="C02034"/>
                </a:solidFill>
              </a:rPr>
              <a:t>TRUYỀN DỮ LIỆU BẢO MẬT BẰNG AES</a:t>
            </a:r>
          </a:p>
        </p:txBody>
      </p:sp>
      <p:sp>
        <p:nvSpPr>
          <p:cNvPr id="3" name="TextBox 2">
            <a:extLst>
              <a:ext uri="{FF2B5EF4-FFF2-40B4-BE49-F238E27FC236}">
                <a16:creationId xmlns:a16="http://schemas.microsoft.com/office/drawing/2014/main" id="{884CCA69-2D98-935D-C695-7DBDF13C10D2}"/>
              </a:ext>
            </a:extLst>
          </p:cNvPr>
          <p:cNvSpPr txBox="1"/>
          <p:nvPr/>
        </p:nvSpPr>
        <p:spPr>
          <a:xfrm>
            <a:off x="594805" y="3113869"/>
            <a:ext cx="3870663" cy="1785104"/>
          </a:xfrm>
          <a:prstGeom prst="rect">
            <a:avLst/>
          </a:prstGeom>
          <a:solidFill>
            <a:schemeClr val="bg1"/>
          </a:solidFill>
        </p:spPr>
        <p:txBody>
          <a:bodyPr wrap="square" rtlCol="0">
            <a:spAutoFit/>
          </a:bodyPr>
          <a:lstStyle/>
          <a:p>
            <a:r>
              <a:rPr lang="en-US" sz="2200" b="1" i="1" u="sng" dirty="0" err="1">
                <a:solidFill>
                  <a:srgbClr val="C02034"/>
                </a:solidFill>
              </a:rPr>
              <a:t>Nhóm</a:t>
            </a:r>
            <a:r>
              <a:rPr lang="en-US" sz="2200" b="1" i="1" u="sng" dirty="0">
                <a:solidFill>
                  <a:srgbClr val="C02034"/>
                </a:solidFill>
              </a:rPr>
              <a:t> 09:</a:t>
            </a:r>
          </a:p>
          <a:p>
            <a:r>
              <a:rPr lang="en-US" sz="2200" b="1" dirty="0" err="1">
                <a:solidFill>
                  <a:srgbClr val="C02034"/>
                </a:solidFill>
              </a:rPr>
              <a:t>Nguyễn</a:t>
            </a:r>
            <a:r>
              <a:rPr lang="en-US" sz="2200" b="1" dirty="0">
                <a:solidFill>
                  <a:srgbClr val="C02034"/>
                </a:solidFill>
              </a:rPr>
              <a:t> </a:t>
            </a:r>
            <a:r>
              <a:rPr lang="en-US" sz="2200" b="1" dirty="0" err="1">
                <a:solidFill>
                  <a:srgbClr val="C02034"/>
                </a:solidFill>
              </a:rPr>
              <a:t>Hữu</a:t>
            </a:r>
            <a:r>
              <a:rPr lang="en-US" sz="2200" b="1" dirty="0">
                <a:solidFill>
                  <a:srgbClr val="C02034"/>
                </a:solidFill>
              </a:rPr>
              <a:t> Linh 	20192966</a:t>
            </a:r>
          </a:p>
          <a:p>
            <a:r>
              <a:rPr lang="en-US" sz="2200" b="1" dirty="0" err="1">
                <a:solidFill>
                  <a:srgbClr val="C02034"/>
                </a:solidFill>
              </a:rPr>
              <a:t>Phí</a:t>
            </a:r>
            <a:r>
              <a:rPr lang="en-US" sz="2200" b="1" dirty="0">
                <a:solidFill>
                  <a:srgbClr val="C02034"/>
                </a:solidFill>
              </a:rPr>
              <a:t> </a:t>
            </a:r>
            <a:r>
              <a:rPr lang="en-US" sz="2200" b="1" dirty="0" err="1">
                <a:solidFill>
                  <a:srgbClr val="C02034"/>
                </a:solidFill>
              </a:rPr>
              <a:t>Mạnh</a:t>
            </a:r>
            <a:r>
              <a:rPr lang="en-US" sz="2200" b="1" dirty="0">
                <a:solidFill>
                  <a:srgbClr val="C02034"/>
                </a:solidFill>
              </a:rPr>
              <a:t> </a:t>
            </a:r>
            <a:r>
              <a:rPr lang="en-US" sz="2200" b="1" dirty="0" err="1">
                <a:solidFill>
                  <a:srgbClr val="C02034"/>
                </a:solidFill>
              </a:rPr>
              <a:t>Toàn</a:t>
            </a:r>
            <a:r>
              <a:rPr lang="en-US" sz="2200" b="1" dirty="0">
                <a:solidFill>
                  <a:srgbClr val="C02034"/>
                </a:solidFill>
              </a:rPr>
              <a:t> </a:t>
            </a:r>
            <a:r>
              <a:rPr lang="en-US" sz="2200" b="1">
                <a:solidFill>
                  <a:srgbClr val="C02034"/>
                </a:solidFill>
              </a:rPr>
              <a:t>		20193412</a:t>
            </a:r>
            <a:endParaRPr lang="en-US" sz="2200" b="1" dirty="0">
              <a:solidFill>
                <a:srgbClr val="C02034"/>
              </a:solidFill>
            </a:endParaRPr>
          </a:p>
          <a:p>
            <a:r>
              <a:rPr lang="en-US" sz="2200" b="1" dirty="0" err="1">
                <a:solidFill>
                  <a:srgbClr val="C02034"/>
                </a:solidFill>
              </a:rPr>
              <a:t>Vũ</a:t>
            </a:r>
            <a:r>
              <a:rPr lang="en-US" sz="2200" b="1" dirty="0">
                <a:solidFill>
                  <a:srgbClr val="C02034"/>
                </a:solidFill>
              </a:rPr>
              <a:t> </a:t>
            </a:r>
            <a:r>
              <a:rPr lang="en-US" sz="2200" b="1" dirty="0" err="1">
                <a:solidFill>
                  <a:srgbClr val="C02034"/>
                </a:solidFill>
              </a:rPr>
              <a:t>Mạnh</a:t>
            </a:r>
            <a:r>
              <a:rPr lang="en-US" sz="2200" b="1" dirty="0">
                <a:solidFill>
                  <a:srgbClr val="C02034"/>
                </a:solidFill>
              </a:rPr>
              <a:t> </a:t>
            </a:r>
            <a:r>
              <a:rPr lang="en-US" sz="2200" b="1" dirty="0" err="1">
                <a:solidFill>
                  <a:srgbClr val="C02034"/>
                </a:solidFill>
              </a:rPr>
              <a:t>Hà</a:t>
            </a:r>
            <a:r>
              <a:rPr lang="en-US" sz="2200" b="1" dirty="0">
                <a:solidFill>
                  <a:srgbClr val="C02034"/>
                </a:solidFill>
              </a:rPr>
              <a:t> 	</a:t>
            </a:r>
            <a:r>
              <a:rPr lang="en-US" sz="2200" b="1">
                <a:solidFill>
                  <a:srgbClr val="C02034"/>
                </a:solidFill>
              </a:rPr>
              <a:t>	20192817</a:t>
            </a:r>
            <a:endParaRPr lang="en-US" sz="2200" b="1" dirty="0">
              <a:solidFill>
                <a:srgbClr val="C02034"/>
              </a:solidFill>
            </a:endParaRPr>
          </a:p>
          <a:p>
            <a:r>
              <a:rPr lang="en-US" sz="2200" b="1" dirty="0" err="1">
                <a:solidFill>
                  <a:srgbClr val="C02034"/>
                </a:solidFill>
              </a:rPr>
              <a:t>Hoàng</a:t>
            </a:r>
            <a:r>
              <a:rPr lang="en-US" sz="2200" b="1" dirty="0">
                <a:solidFill>
                  <a:srgbClr val="C02034"/>
                </a:solidFill>
              </a:rPr>
              <a:t> Anh Tú	</a:t>
            </a:r>
            <a:r>
              <a:rPr lang="en-US" sz="2200" b="1">
                <a:solidFill>
                  <a:srgbClr val="C02034"/>
                </a:solidFill>
              </a:rPr>
              <a:t>	20172884</a:t>
            </a:r>
            <a:endParaRPr lang="en-US" sz="2200" b="1" dirty="0">
              <a:solidFill>
                <a:srgbClr val="C02034"/>
              </a:solidFill>
            </a:endParaRPr>
          </a:p>
        </p:txBody>
      </p:sp>
      <p:sp>
        <p:nvSpPr>
          <p:cNvPr id="4" name="TextBox 3">
            <a:extLst>
              <a:ext uri="{FF2B5EF4-FFF2-40B4-BE49-F238E27FC236}">
                <a16:creationId xmlns:a16="http://schemas.microsoft.com/office/drawing/2014/main" id="{81C8EA61-51C7-FE7F-64D2-474A7FA5F4FF}"/>
              </a:ext>
            </a:extLst>
          </p:cNvPr>
          <p:cNvSpPr txBox="1"/>
          <p:nvPr/>
        </p:nvSpPr>
        <p:spPr>
          <a:xfrm>
            <a:off x="594805" y="5576080"/>
            <a:ext cx="3275861" cy="430887"/>
          </a:xfrm>
          <a:prstGeom prst="rect">
            <a:avLst/>
          </a:prstGeom>
          <a:noFill/>
        </p:spPr>
        <p:txBody>
          <a:bodyPr wrap="square" rtlCol="0">
            <a:spAutoFit/>
          </a:bodyPr>
          <a:lstStyle/>
          <a:p>
            <a:r>
              <a:rPr lang="en-US" sz="2200" b="1" dirty="0">
                <a:solidFill>
                  <a:srgbClr val="C02034"/>
                </a:solidFill>
              </a:rPr>
              <a:t>PGS.TS </a:t>
            </a:r>
            <a:r>
              <a:rPr lang="en-US" sz="2200" b="1" dirty="0" err="1">
                <a:solidFill>
                  <a:srgbClr val="C02034"/>
                </a:solidFill>
              </a:rPr>
              <a:t>Nguyễn</a:t>
            </a:r>
            <a:r>
              <a:rPr lang="en-US" sz="2200" b="1" dirty="0">
                <a:solidFill>
                  <a:srgbClr val="C02034"/>
                </a:solidFill>
              </a:rPr>
              <a:t> </a:t>
            </a:r>
            <a:r>
              <a:rPr lang="en-US" sz="2200" b="1" dirty="0" err="1">
                <a:solidFill>
                  <a:srgbClr val="C02034"/>
                </a:solidFill>
              </a:rPr>
              <a:t>Văn</a:t>
            </a:r>
            <a:r>
              <a:rPr lang="en-US" sz="2200" b="1" dirty="0">
                <a:solidFill>
                  <a:srgbClr val="C02034"/>
                </a:solidFill>
              </a:rPr>
              <a:t> </a:t>
            </a:r>
            <a:r>
              <a:rPr lang="en-US" sz="2200" b="1" dirty="0" err="1">
                <a:solidFill>
                  <a:srgbClr val="C02034"/>
                </a:solidFill>
              </a:rPr>
              <a:t>Đức</a:t>
            </a:r>
            <a:r>
              <a:rPr lang="en-US" sz="2200" b="1" dirty="0">
                <a:solidFill>
                  <a:srgbClr val="C02034"/>
                </a:solidFill>
              </a:rPr>
              <a:t> </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10</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ShiftRow</a:t>
            </a:r>
            <a:endParaRPr lang="en-US" sz="2800" b="1" dirty="0">
              <a:solidFill>
                <a:schemeClr val="bg1">
                  <a:lumMod val="95000"/>
                </a:schemeClr>
              </a:solidFill>
            </a:endParaRPr>
          </a:p>
        </p:txBody>
      </p:sp>
      <p:sp>
        <p:nvSpPr>
          <p:cNvPr id="3" name="TextBox 2">
            <a:extLst>
              <a:ext uri="{FF2B5EF4-FFF2-40B4-BE49-F238E27FC236}">
                <a16:creationId xmlns:a16="http://schemas.microsoft.com/office/drawing/2014/main" id="{B4710646-30A9-FF74-59F9-C067DFEC19CE}"/>
              </a:ext>
            </a:extLst>
          </p:cNvPr>
          <p:cNvSpPr txBox="1"/>
          <p:nvPr/>
        </p:nvSpPr>
        <p:spPr>
          <a:xfrm>
            <a:off x="417251" y="909966"/>
            <a:ext cx="8507532" cy="1938992"/>
          </a:xfrm>
          <a:prstGeom prst="rect">
            <a:avLst/>
          </a:prstGeom>
          <a:noFill/>
        </p:spPr>
        <p:txBody>
          <a:bodyPr wrap="square">
            <a:spAutoFit/>
          </a:bodyPr>
          <a:lstStyle/>
          <a:p>
            <a:r>
              <a:rPr lang="en-US" sz="2400" b="1" i="0" dirty="0" err="1">
                <a:effectLst/>
              </a:rPr>
              <a:t>ShiftRows</a:t>
            </a:r>
            <a:r>
              <a:rPr lang="en-US" sz="2400" b="1" i="0" dirty="0">
                <a:effectLst/>
              </a:rPr>
              <a:t> : </a:t>
            </a:r>
            <a:r>
              <a:rPr lang="vi-VN" sz="2400" b="0" i="0" dirty="0">
                <a:effectLst/>
              </a:rPr>
              <a:t>Sự biến đổi dịch chuyển hàng, được gọi là ShiftRows, mô tả</a:t>
            </a:r>
            <a:r>
              <a:rPr lang="en-US" sz="2400" b="0" i="0" dirty="0">
                <a:effectLst/>
              </a:rPr>
              <a:t> </a:t>
            </a:r>
            <a:r>
              <a:rPr lang="vi-VN" sz="2400" b="0" i="0" dirty="0">
                <a:effectLst/>
              </a:rPr>
              <a:t>Trạng thái của hàng đầu tiên không bị thay đổi. Từ hàng thứ hai, dịch trái 1 byte</a:t>
            </a:r>
            <a:r>
              <a:rPr lang="en-US" sz="2400" b="0" i="0" dirty="0">
                <a:effectLst/>
              </a:rPr>
              <a:t> </a:t>
            </a:r>
            <a:r>
              <a:rPr lang="vi-VN" sz="2400" b="0" i="0" dirty="0">
                <a:effectLst/>
              </a:rPr>
              <a:t>được thực hiện. Đối với hàng thứ ba, 2 byte dịch trái được thực hiện. Đối với hàng</a:t>
            </a:r>
            <a:br>
              <a:rPr lang="vi-VN" sz="2400" dirty="0"/>
            </a:br>
            <a:r>
              <a:rPr lang="vi-VN" sz="2400" b="0" i="0" dirty="0">
                <a:effectLst/>
              </a:rPr>
              <a:t>thứ tư, dịch trái 3 byte được thực hiện</a:t>
            </a:r>
            <a:endParaRPr lang="en-US" sz="2400" dirty="0"/>
          </a:p>
        </p:txBody>
      </p:sp>
      <p:pic>
        <p:nvPicPr>
          <p:cNvPr id="7" name="Picture 6">
            <a:extLst>
              <a:ext uri="{FF2B5EF4-FFF2-40B4-BE49-F238E27FC236}">
                <a16:creationId xmlns:a16="http://schemas.microsoft.com/office/drawing/2014/main" id="{8D5BD54D-D990-8EC8-A3EE-E71B6B8DB805}"/>
              </a:ext>
            </a:extLst>
          </p:cNvPr>
          <p:cNvPicPr>
            <a:picLocks noChangeAspect="1"/>
          </p:cNvPicPr>
          <p:nvPr/>
        </p:nvPicPr>
        <p:blipFill>
          <a:blip r:embed="rId2"/>
          <a:stretch>
            <a:fillRect/>
          </a:stretch>
        </p:blipFill>
        <p:spPr>
          <a:xfrm>
            <a:off x="1131903" y="2995448"/>
            <a:ext cx="6880194" cy="2843408"/>
          </a:xfrm>
          <a:prstGeom prst="rect">
            <a:avLst/>
          </a:prstGeom>
        </p:spPr>
      </p:pic>
    </p:spTree>
    <p:extLst>
      <p:ext uri="{BB962C8B-B14F-4D97-AF65-F5344CB8AC3E}">
        <p14:creationId xmlns:p14="http://schemas.microsoft.com/office/powerpoint/2010/main" val="160469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11</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Phép</a:t>
            </a:r>
            <a:r>
              <a:rPr lang="en-US" sz="2800" b="1" dirty="0">
                <a:solidFill>
                  <a:schemeClr val="bg1">
                    <a:lumMod val="95000"/>
                  </a:schemeClr>
                </a:solidFill>
              </a:rPr>
              <a:t> </a:t>
            </a:r>
            <a:r>
              <a:rPr lang="en-US" sz="2800" b="1" dirty="0" err="1">
                <a:solidFill>
                  <a:schemeClr val="bg1">
                    <a:lumMod val="95000"/>
                  </a:schemeClr>
                </a:solidFill>
              </a:rPr>
              <a:t>biến</a:t>
            </a:r>
            <a:r>
              <a:rPr lang="en-US" sz="2800" b="1" dirty="0">
                <a:solidFill>
                  <a:schemeClr val="bg1">
                    <a:lumMod val="95000"/>
                  </a:schemeClr>
                </a:solidFill>
              </a:rPr>
              <a:t> </a:t>
            </a:r>
            <a:r>
              <a:rPr lang="en-US" sz="2800" b="1" dirty="0" err="1">
                <a:solidFill>
                  <a:schemeClr val="bg1">
                    <a:lumMod val="95000"/>
                  </a:schemeClr>
                </a:solidFill>
              </a:rPr>
              <a:t>đổi</a:t>
            </a:r>
            <a:r>
              <a:rPr lang="en-US" sz="2800" b="1" dirty="0">
                <a:solidFill>
                  <a:schemeClr val="bg1">
                    <a:lumMod val="95000"/>
                  </a:schemeClr>
                </a:solidFill>
              </a:rPr>
              <a:t> </a:t>
            </a:r>
            <a:r>
              <a:rPr lang="en-US" sz="2800" b="1" dirty="0" err="1">
                <a:solidFill>
                  <a:schemeClr val="bg1">
                    <a:lumMod val="95000"/>
                  </a:schemeClr>
                </a:solidFill>
              </a:rPr>
              <a:t>ShiftRow</a:t>
            </a:r>
            <a:endParaRPr lang="en-US" sz="2800" b="1" dirty="0">
              <a:solidFill>
                <a:schemeClr val="bg1">
                  <a:lumMod val="95000"/>
                </a:schemeClr>
              </a:solidFill>
            </a:endParaRPr>
          </a:p>
        </p:txBody>
      </p:sp>
      <p:pic>
        <p:nvPicPr>
          <p:cNvPr id="3" name="Picture 2">
            <a:extLst>
              <a:ext uri="{FF2B5EF4-FFF2-40B4-BE49-F238E27FC236}">
                <a16:creationId xmlns:a16="http://schemas.microsoft.com/office/drawing/2014/main" id="{8F74A8B1-52C2-1D49-B484-3177E0AE5CD4}"/>
              </a:ext>
            </a:extLst>
          </p:cNvPr>
          <p:cNvPicPr>
            <a:picLocks noChangeAspect="1"/>
          </p:cNvPicPr>
          <p:nvPr/>
        </p:nvPicPr>
        <p:blipFill>
          <a:blip r:embed="rId2"/>
          <a:stretch>
            <a:fillRect/>
          </a:stretch>
        </p:blipFill>
        <p:spPr>
          <a:xfrm>
            <a:off x="1215298" y="1425005"/>
            <a:ext cx="6561540" cy="2471151"/>
          </a:xfrm>
          <a:prstGeom prst="rect">
            <a:avLst/>
          </a:prstGeom>
        </p:spPr>
      </p:pic>
      <p:sp>
        <p:nvSpPr>
          <p:cNvPr id="7" name="TextBox 6">
            <a:extLst>
              <a:ext uri="{FF2B5EF4-FFF2-40B4-BE49-F238E27FC236}">
                <a16:creationId xmlns:a16="http://schemas.microsoft.com/office/drawing/2014/main" id="{639FCF0D-8E5B-683F-DC7D-269E7EA749F8}"/>
              </a:ext>
            </a:extLst>
          </p:cNvPr>
          <p:cNvSpPr txBox="1"/>
          <p:nvPr/>
        </p:nvSpPr>
        <p:spPr>
          <a:xfrm>
            <a:off x="1309455" y="4210184"/>
            <a:ext cx="7124331" cy="1569660"/>
          </a:xfrm>
          <a:prstGeom prst="rect">
            <a:avLst/>
          </a:prstGeom>
          <a:noFill/>
        </p:spPr>
        <p:txBody>
          <a:bodyPr wrap="square">
            <a:spAutoFit/>
          </a:bodyPr>
          <a:lstStyle/>
          <a:p>
            <a:r>
              <a:rPr lang="en-US" sz="2400" dirty="0" err="1">
                <a:latin typeface="Calibri (Body)"/>
              </a:rPr>
              <a:t>Hình</a:t>
            </a:r>
            <a:r>
              <a:rPr lang="en-US" sz="2400" dirty="0">
                <a:latin typeface="Calibri (Body)"/>
              </a:rPr>
              <a:t> </a:t>
            </a:r>
            <a:r>
              <a:rPr lang="en-US" sz="2400" dirty="0" err="1">
                <a:latin typeface="Calibri (Body)"/>
              </a:rPr>
              <a:t>trên</a:t>
            </a:r>
            <a:r>
              <a:rPr lang="en-US" sz="2400" dirty="0">
                <a:latin typeface="Calibri (Body)"/>
              </a:rPr>
              <a:t> </a:t>
            </a:r>
            <a:r>
              <a:rPr lang="vi-VN" sz="2400" dirty="0">
                <a:latin typeface="Calibri (Body)"/>
              </a:rPr>
              <a:t>cho thấy cách một trạng thái được chuyển đổi bằng cách sử dụng phép biến đổi ShiftRows. Hình cũng cho thấy rằng phép biến đổi InvShiftRows tạo ra trạng thái ban đầu.</a:t>
            </a:r>
            <a:endParaRPr lang="en-US" sz="2400" dirty="0">
              <a:latin typeface="Calibri (Body)"/>
            </a:endParaRPr>
          </a:p>
        </p:txBody>
      </p:sp>
    </p:spTree>
    <p:extLst>
      <p:ext uri="{BB962C8B-B14F-4D97-AF65-F5344CB8AC3E}">
        <p14:creationId xmlns:p14="http://schemas.microsoft.com/office/powerpoint/2010/main" val="50811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12</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MixColumn</a:t>
            </a:r>
            <a:endParaRPr lang="en-US" sz="2800" b="1" dirty="0">
              <a:solidFill>
                <a:schemeClr val="bg1">
                  <a:lumMod val="95000"/>
                </a:schemeClr>
              </a:solidFill>
            </a:endParaRPr>
          </a:p>
        </p:txBody>
      </p:sp>
      <p:sp>
        <p:nvSpPr>
          <p:cNvPr id="3" name="TextBox 2">
            <a:extLst>
              <a:ext uri="{FF2B5EF4-FFF2-40B4-BE49-F238E27FC236}">
                <a16:creationId xmlns:a16="http://schemas.microsoft.com/office/drawing/2014/main" id="{86B8D397-FB4A-48E7-A474-8620731FD448}"/>
              </a:ext>
            </a:extLst>
          </p:cNvPr>
          <p:cNvSpPr txBox="1"/>
          <p:nvPr/>
        </p:nvSpPr>
        <p:spPr>
          <a:xfrm>
            <a:off x="523783" y="1047566"/>
            <a:ext cx="8265110" cy="1200329"/>
          </a:xfrm>
          <a:prstGeom prst="rect">
            <a:avLst/>
          </a:prstGeom>
          <a:noFill/>
        </p:spPr>
        <p:txBody>
          <a:bodyPr wrap="square">
            <a:spAutoFit/>
          </a:bodyPr>
          <a:lstStyle/>
          <a:p>
            <a:r>
              <a:rPr lang="en-US" sz="2400" b="1" dirty="0" err="1">
                <a:latin typeface="Calibri (Body)"/>
              </a:rPr>
              <a:t>MixColums</a:t>
            </a:r>
            <a:r>
              <a:rPr lang="en-US" sz="2400" b="1" dirty="0">
                <a:latin typeface="Calibri (Body)"/>
              </a:rPr>
              <a:t> : </a:t>
            </a:r>
            <a:r>
              <a:rPr lang="en-US" sz="2400" dirty="0" err="1">
                <a:latin typeface="Calibri (Body)"/>
              </a:rPr>
              <a:t>Phép</a:t>
            </a:r>
            <a:r>
              <a:rPr lang="en-US" sz="2400" dirty="0">
                <a:latin typeface="Calibri (Body)"/>
              </a:rPr>
              <a:t> </a:t>
            </a:r>
            <a:r>
              <a:rPr lang="en-US" sz="2400" dirty="0" err="1">
                <a:latin typeface="Calibri (Body)"/>
              </a:rPr>
              <a:t>biến</a:t>
            </a:r>
            <a:r>
              <a:rPr lang="en-US" sz="2400" dirty="0">
                <a:latin typeface="Calibri (Body)"/>
              </a:rPr>
              <a:t> </a:t>
            </a:r>
            <a:r>
              <a:rPr lang="en-US" sz="2400" dirty="0" err="1">
                <a:latin typeface="Calibri (Body)"/>
              </a:rPr>
              <a:t>đổi</a:t>
            </a:r>
            <a:r>
              <a:rPr lang="en-US" sz="2400" dirty="0">
                <a:latin typeface="Calibri (Body)"/>
              </a:rPr>
              <a:t> </a:t>
            </a:r>
            <a:r>
              <a:rPr lang="en-US" sz="2400" dirty="0" err="1">
                <a:latin typeface="Calibri (Body)"/>
              </a:rPr>
              <a:t>MixColumns</a:t>
            </a:r>
            <a:r>
              <a:rPr lang="en-US" sz="2400" dirty="0">
                <a:latin typeface="Calibri (Body)"/>
              </a:rPr>
              <a:t> </a:t>
            </a:r>
            <a:r>
              <a:rPr lang="en-US" sz="2400" dirty="0" err="1">
                <a:latin typeface="Calibri (Body)"/>
              </a:rPr>
              <a:t>hoạt</a:t>
            </a:r>
            <a:r>
              <a:rPr lang="en-US" sz="2400" dirty="0">
                <a:latin typeface="Calibri (Body)"/>
              </a:rPr>
              <a:t> </a:t>
            </a:r>
            <a:r>
              <a:rPr lang="en-US" sz="2400" dirty="0" err="1">
                <a:latin typeface="Calibri (Body)"/>
              </a:rPr>
              <a:t>động</a:t>
            </a:r>
            <a:r>
              <a:rPr lang="en-US" sz="2400" dirty="0">
                <a:latin typeface="Calibri (Body)"/>
              </a:rPr>
              <a:t> ở </a:t>
            </a:r>
            <a:r>
              <a:rPr lang="en-US" sz="2400" dirty="0" err="1">
                <a:latin typeface="Calibri (Body)"/>
              </a:rPr>
              <a:t>cấp</a:t>
            </a:r>
            <a:r>
              <a:rPr lang="en-US" sz="2400" dirty="0">
                <a:latin typeface="Calibri (Body)"/>
              </a:rPr>
              <a:t> </a:t>
            </a:r>
            <a:r>
              <a:rPr lang="en-US" sz="2400" dirty="0" err="1">
                <a:latin typeface="Calibri (Body)"/>
              </a:rPr>
              <a:t>cột</a:t>
            </a:r>
            <a:r>
              <a:rPr lang="en-US" sz="2400" dirty="0">
                <a:latin typeface="Calibri (Body)"/>
              </a:rPr>
              <a:t>; </a:t>
            </a:r>
            <a:r>
              <a:rPr lang="en-US" sz="2400" dirty="0" err="1">
                <a:latin typeface="Calibri (Body)"/>
              </a:rPr>
              <a:t>nó</a:t>
            </a:r>
            <a:r>
              <a:rPr lang="en-US" sz="2400" dirty="0">
                <a:latin typeface="Calibri (Body)"/>
              </a:rPr>
              <a:t> </a:t>
            </a:r>
            <a:r>
              <a:rPr lang="en-US" sz="2400" dirty="0" err="1">
                <a:latin typeface="Calibri (Body)"/>
              </a:rPr>
              <a:t>chuyển</a:t>
            </a:r>
            <a:r>
              <a:rPr lang="en-US" sz="2400" dirty="0">
                <a:latin typeface="Calibri (Body)"/>
              </a:rPr>
              <a:t> </a:t>
            </a:r>
            <a:r>
              <a:rPr lang="en-US" sz="2400" dirty="0" err="1">
                <a:latin typeface="Calibri (Body)"/>
              </a:rPr>
              <a:t>đổi</a:t>
            </a:r>
            <a:r>
              <a:rPr lang="en-US" sz="2400" dirty="0">
                <a:latin typeface="Calibri (Body)"/>
              </a:rPr>
              <a:t> </a:t>
            </a:r>
            <a:r>
              <a:rPr lang="en-US" sz="2400" dirty="0" err="1">
                <a:latin typeface="Calibri (Body)"/>
              </a:rPr>
              <a:t>mỗi</a:t>
            </a:r>
            <a:r>
              <a:rPr lang="en-US" sz="2400" dirty="0">
                <a:latin typeface="Calibri (Body)"/>
              </a:rPr>
              <a:t> </a:t>
            </a:r>
            <a:r>
              <a:rPr lang="en-US" sz="2400" dirty="0" err="1">
                <a:latin typeface="Calibri (Body)"/>
              </a:rPr>
              <a:t>cột</a:t>
            </a:r>
            <a:r>
              <a:rPr lang="en-US" sz="2400" dirty="0">
                <a:latin typeface="Calibri (Body)"/>
              </a:rPr>
              <a:t> </a:t>
            </a:r>
            <a:r>
              <a:rPr lang="en-US" sz="2400" dirty="0" err="1">
                <a:latin typeface="Calibri (Body)"/>
              </a:rPr>
              <a:t>của</a:t>
            </a:r>
            <a:r>
              <a:rPr lang="en-US" sz="2400" dirty="0">
                <a:latin typeface="Calibri (Body)"/>
              </a:rPr>
              <a:t> </a:t>
            </a:r>
            <a:r>
              <a:rPr lang="en-US" sz="2400" dirty="0" err="1">
                <a:latin typeface="Calibri (Body)"/>
              </a:rPr>
              <a:t>trạng</a:t>
            </a:r>
            <a:r>
              <a:rPr lang="en-US" sz="2400" dirty="0">
                <a:latin typeface="Calibri (Body)"/>
              </a:rPr>
              <a:t> </a:t>
            </a:r>
            <a:r>
              <a:rPr lang="en-US" sz="2400" dirty="0" err="1">
                <a:latin typeface="Calibri (Body)"/>
              </a:rPr>
              <a:t>thái</a:t>
            </a:r>
            <a:r>
              <a:rPr lang="en-US" sz="2400" dirty="0">
                <a:latin typeface="Calibri (Body)"/>
              </a:rPr>
              <a:t> </a:t>
            </a:r>
            <a:r>
              <a:rPr lang="en-US" sz="2400" dirty="0" err="1">
                <a:latin typeface="Calibri (Body)"/>
              </a:rPr>
              <a:t>thành</a:t>
            </a:r>
            <a:r>
              <a:rPr lang="en-US" sz="2400" dirty="0">
                <a:latin typeface="Calibri (Body)"/>
              </a:rPr>
              <a:t> </a:t>
            </a:r>
            <a:r>
              <a:rPr lang="en-US" sz="2400" dirty="0" err="1">
                <a:latin typeface="Calibri (Body)"/>
              </a:rPr>
              <a:t>một</a:t>
            </a:r>
            <a:r>
              <a:rPr lang="en-US" sz="2400" dirty="0">
                <a:latin typeface="Calibri (Body)"/>
              </a:rPr>
              <a:t> </a:t>
            </a:r>
            <a:r>
              <a:rPr lang="en-US" sz="2400" dirty="0" err="1">
                <a:latin typeface="Calibri (Body)"/>
              </a:rPr>
              <a:t>cột</a:t>
            </a:r>
            <a:r>
              <a:rPr lang="en-US" sz="2400" dirty="0">
                <a:latin typeface="Calibri (Body)"/>
              </a:rPr>
              <a:t> </a:t>
            </a:r>
            <a:r>
              <a:rPr lang="en-US" sz="2400" dirty="0" err="1">
                <a:latin typeface="Calibri (Body)"/>
              </a:rPr>
              <a:t>mới</a:t>
            </a:r>
            <a:r>
              <a:rPr lang="en-US" sz="2400" dirty="0">
                <a:latin typeface="Calibri (Body)"/>
              </a:rPr>
              <a:t> do </a:t>
            </a:r>
            <a:r>
              <a:rPr lang="en-US" sz="2400" dirty="0" err="1">
                <a:latin typeface="Calibri (Body)"/>
              </a:rPr>
              <a:t>chúng</a:t>
            </a:r>
            <a:r>
              <a:rPr lang="en-US" sz="2400" dirty="0">
                <a:latin typeface="Calibri (Body)"/>
              </a:rPr>
              <a:t> ta </a:t>
            </a:r>
            <a:r>
              <a:rPr lang="en-US" sz="2400" dirty="0" err="1">
                <a:latin typeface="Calibri (Body)"/>
              </a:rPr>
              <a:t>cần</a:t>
            </a:r>
            <a:r>
              <a:rPr lang="en-US" sz="2400" dirty="0">
                <a:latin typeface="Calibri (Body)"/>
              </a:rPr>
              <a:t> </a:t>
            </a:r>
            <a:r>
              <a:rPr lang="en-US" sz="2400" dirty="0" err="1">
                <a:latin typeface="Calibri (Body)"/>
              </a:rPr>
              <a:t>trộn</a:t>
            </a:r>
            <a:r>
              <a:rPr lang="en-US" sz="2400" dirty="0">
                <a:latin typeface="Calibri (Body)"/>
              </a:rPr>
              <a:t> </a:t>
            </a:r>
            <a:r>
              <a:rPr lang="en-US" sz="2400" dirty="0" err="1">
                <a:latin typeface="Calibri (Body)"/>
              </a:rPr>
              <a:t>các</a:t>
            </a:r>
            <a:r>
              <a:rPr lang="en-US" sz="2400" dirty="0">
                <a:latin typeface="Calibri (Body)"/>
              </a:rPr>
              <a:t> byte </a:t>
            </a:r>
            <a:r>
              <a:rPr lang="en-US" sz="2400" dirty="0" err="1">
                <a:latin typeface="Calibri (Body)"/>
              </a:rPr>
              <a:t>để</a:t>
            </a:r>
            <a:r>
              <a:rPr lang="en-US" sz="2400" dirty="0">
                <a:latin typeface="Calibri (Body)"/>
              </a:rPr>
              <a:t> </a:t>
            </a:r>
            <a:r>
              <a:rPr lang="en-US" sz="2400" dirty="0" err="1">
                <a:latin typeface="Calibri (Body)"/>
              </a:rPr>
              <a:t>cung</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sự</a:t>
            </a:r>
            <a:r>
              <a:rPr lang="en-US" sz="2400" dirty="0">
                <a:latin typeface="Calibri (Body)"/>
              </a:rPr>
              <a:t> </a:t>
            </a:r>
            <a:r>
              <a:rPr lang="en-US" sz="2400" dirty="0" err="1">
                <a:latin typeface="Calibri (Body)"/>
              </a:rPr>
              <a:t>khuếch</a:t>
            </a:r>
            <a:r>
              <a:rPr lang="en-US" sz="2400" dirty="0">
                <a:latin typeface="Calibri (Body)"/>
              </a:rPr>
              <a:t> </a:t>
            </a:r>
            <a:r>
              <a:rPr lang="en-US" sz="2400" dirty="0" err="1">
                <a:latin typeface="Calibri (Body)"/>
              </a:rPr>
              <a:t>tán</a:t>
            </a:r>
            <a:r>
              <a:rPr lang="en-US" sz="2400" dirty="0">
                <a:latin typeface="Calibri (Body)"/>
              </a:rPr>
              <a:t> ở </a:t>
            </a:r>
            <a:r>
              <a:rPr lang="en-US" sz="2400" dirty="0" err="1">
                <a:latin typeface="Calibri (Body)"/>
              </a:rPr>
              <a:t>mức</a:t>
            </a:r>
            <a:r>
              <a:rPr lang="en-US" sz="2400" dirty="0">
                <a:latin typeface="Calibri (Body)"/>
              </a:rPr>
              <a:t> bit.</a:t>
            </a:r>
          </a:p>
        </p:txBody>
      </p:sp>
      <p:pic>
        <p:nvPicPr>
          <p:cNvPr id="7" name="Picture 6">
            <a:extLst>
              <a:ext uri="{FF2B5EF4-FFF2-40B4-BE49-F238E27FC236}">
                <a16:creationId xmlns:a16="http://schemas.microsoft.com/office/drawing/2014/main" id="{71B97274-6229-A1F7-F0C1-8AAE2A305D6A}"/>
              </a:ext>
            </a:extLst>
          </p:cNvPr>
          <p:cNvPicPr>
            <a:picLocks noChangeAspect="1"/>
          </p:cNvPicPr>
          <p:nvPr/>
        </p:nvPicPr>
        <p:blipFill>
          <a:blip r:embed="rId2"/>
          <a:stretch>
            <a:fillRect/>
          </a:stretch>
        </p:blipFill>
        <p:spPr>
          <a:xfrm>
            <a:off x="2896845" y="2381659"/>
            <a:ext cx="6027938" cy="1678289"/>
          </a:xfrm>
          <a:prstGeom prst="rect">
            <a:avLst/>
          </a:prstGeom>
        </p:spPr>
      </p:pic>
      <p:pic>
        <p:nvPicPr>
          <p:cNvPr id="9" name="Picture 8">
            <a:extLst>
              <a:ext uri="{FF2B5EF4-FFF2-40B4-BE49-F238E27FC236}">
                <a16:creationId xmlns:a16="http://schemas.microsoft.com/office/drawing/2014/main" id="{EA10FAE6-964C-5EC4-419C-C663B9DF8675}"/>
              </a:ext>
            </a:extLst>
          </p:cNvPr>
          <p:cNvPicPr>
            <a:picLocks noChangeAspect="1"/>
          </p:cNvPicPr>
          <p:nvPr/>
        </p:nvPicPr>
        <p:blipFill>
          <a:blip r:embed="rId3"/>
          <a:stretch>
            <a:fillRect/>
          </a:stretch>
        </p:blipFill>
        <p:spPr>
          <a:xfrm>
            <a:off x="2787588" y="4193712"/>
            <a:ext cx="5850889" cy="2022762"/>
          </a:xfrm>
          <a:prstGeom prst="rect">
            <a:avLst/>
          </a:prstGeom>
        </p:spPr>
      </p:pic>
      <p:sp>
        <p:nvSpPr>
          <p:cNvPr id="10" name="TextBox 9">
            <a:extLst>
              <a:ext uri="{FF2B5EF4-FFF2-40B4-BE49-F238E27FC236}">
                <a16:creationId xmlns:a16="http://schemas.microsoft.com/office/drawing/2014/main" id="{F803A084-069C-AE79-75D5-8146C4D7BCC2}"/>
              </a:ext>
            </a:extLst>
          </p:cNvPr>
          <p:cNvSpPr txBox="1"/>
          <p:nvPr/>
        </p:nvSpPr>
        <p:spPr>
          <a:xfrm>
            <a:off x="523783" y="3008179"/>
            <a:ext cx="2263805" cy="707886"/>
          </a:xfrm>
          <a:prstGeom prst="rect">
            <a:avLst/>
          </a:prstGeom>
          <a:noFill/>
        </p:spPr>
        <p:txBody>
          <a:bodyPr wrap="square" rtlCol="0">
            <a:spAutoFit/>
          </a:bodyPr>
          <a:lstStyle/>
          <a:p>
            <a:r>
              <a:rPr lang="en-US" sz="2000" i="1" dirty="0" err="1"/>
              <a:t>Trộn</a:t>
            </a:r>
            <a:r>
              <a:rPr lang="en-US" sz="2000" i="1" dirty="0"/>
              <a:t> </a:t>
            </a:r>
            <a:r>
              <a:rPr lang="en-US" sz="2000" i="1" dirty="0" err="1"/>
              <a:t>các</a:t>
            </a:r>
            <a:r>
              <a:rPr lang="en-US" sz="2000" i="1" dirty="0"/>
              <a:t> byte </a:t>
            </a:r>
            <a:r>
              <a:rPr lang="en-US" sz="2000" i="1" dirty="0" err="1"/>
              <a:t>bằng</a:t>
            </a:r>
            <a:r>
              <a:rPr lang="en-US" sz="2000" i="1" dirty="0"/>
              <a:t> </a:t>
            </a:r>
            <a:r>
              <a:rPr lang="en-US" sz="2000" i="1" dirty="0" err="1"/>
              <a:t>phép</a:t>
            </a:r>
            <a:r>
              <a:rPr lang="en-US" sz="2000" i="1" dirty="0"/>
              <a:t> </a:t>
            </a:r>
            <a:r>
              <a:rPr lang="en-US" sz="2000" i="1" dirty="0" err="1"/>
              <a:t>nhân</a:t>
            </a:r>
            <a:r>
              <a:rPr lang="en-US" sz="2000" i="1" dirty="0"/>
              <a:t> ma </a:t>
            </a:r>
            <a:r>
              <a:rPr lang="en-US" sz="2000" i="1" dirty="0" err="1"/>
              <a:t>trận</a:t>
            </a:r>
            <a:r>
              <a:rPr lang="en-US" sz="2000" i="1" dirty="0"/>
              <a:t> </a:t>
            </a:r>
          </a:p>
        </p:txBody>
      </p:sp>
      <p:sp>
        <p:nvSpPr>
          <p:cNvPr id="11" name="TextBox 10">
            <a:extLst>
              <a:ext uri="{FF2B5EF4-FFF2-40B4-BE49-F238E27FC236}">
                <a16:creationId xmlns:a16="http://schemas.microsoft.com/office/drawing/2014/main" id="{38B4D140-815B-FD4C-0883-94F5CA4B3885}"/>
              </a:ext>
            </a:extLst>
          </p:cNvPr>
          <p:cNvSpPr txBox="1"/>
          <p:nvPr/>
        </p:nvSpPr>
        <p:spPr>
          <a:xfrm>
            <a:off x="858057" y="5078693"/>
            <a:ext cx="1595255" cy="707886"/>
          </a:xfrm>
          <a:prstGeom prst="rect">
            <a:avLst/>
          </a:prstGeom>
          <a:noFill/>
        </p:spPr>
        <p:txBody>
          <a:bodyPr wrap="square" rtlCol="0">
            <a:spAutoFit/>
          </a:bodyPr>
          <a:lstStyle/>
          <a:p>
            <a:r>
              <a:rPr lang="en-US" sz="2000" i="1" dirty="0" err="1"/>
              <a:t>Phép</a:t>
            </a:r>
            <a:r>
              <a:rPr lang="en-US" sz="2000" i="1" dirty="0"/>
              <a:t> </a:t>
            </a:r>
            <a:r>
              <a:rPr lang="en-US" sz="2000" i="1" dirty="0" err="1"/>
              <a:t>biến</a:t>
            </a:r>
            <a:r>
              <a:rPr lang="en-US" sz="2000" i="1" dirty="0"/>
              <a:t> </a:t>
            </a:r>
            <a:r>
              <a:rPr lang="en-US" sz="2000" i="1" dirty="0" err="1"/>
              <a:t>đổi</a:t>
            </a:r>
            <a:r>
              <a:rPr lang="en-US" sz="2000" i="1" dirty="0"/>
              <a:t> </a:t>
            </a:r>
            <a:r>
              <a:rPr lang="en-US" sz="2000" i="1" dirty="0" err="1"/>
              <a:t>Mixcolums</a:t>
            </a:r>
            <a:endParaRPr lang="en-US" sz="2000" i="1" dirty="0"/>
          </a:p>
        </p:txBody>
      </p:sp>
    </p:spTree>
    <p:extLst>
      <p:ext uri="{BB962C8B-B14F-4D97-AF65-F5344CB8AC3E}">
        <p14:creationId xmlns:p14="http://schemas.microsoft.com/office/powerpoint/2010/main" val="23066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13</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MixColumn</a:t>
            </a:r>
            <a:endParaRPr lang="en-US" sz="2800" b="1" dirty="0">
              <a:solidFill>
                <a:schemeClr val="bg1">
                  <a:lumMod val="95000"/>
                </a:schemeClr>
              </a:solidFill>
            </a:endParaRPr>
          </a:p>
        </p:txBody>
      </p:sp>
      <p:sp>
        <p:nvSpPr>
          <p:cNvPr id="3" name="TextBox 2">
            <a:extLst>
              <a:ext uri="{FF2B5EF4-FFF2-40B4-BE49-F238E27FC236}">
                <a16:creationId xmlns:a16="http://schemas.microsoft.com/office/drawing/2014/main" id="{86B8D397-FB4A-48E7-A474-8620731FD448}"/>
              </a:ext>
            </a:extLst>
          </p:cNvPr>
          <p:cNvSpPr txBox="1"/>
          <p:nvPr/>
        </p:nvSpPr>
        <p:spPr>
          <a:xfrm>
            <a:off x="523783" y="1047566"/>
            <a:ext cx="8265110" cy="830997"/>
          </a:xfrm>
          <a:prstGeom prst="rect">
            <a:avLst/>
          </a:prstGeom>
          <a:noFill/>
        </p:spPr>
        <p:txBody>
          <a:bodyPr wrap="square">
            <a:spAutoFit/>
          </a:bodyPr>
          <a:lstStyle/>
          <a:p>
            <a:r>
              <a:rPr lang="en-US" sz="2400" b="1" dirty="0" err="1">
                <a:latin typeface="Calibri (Body)"/>
              </a:rPr>
              <a:t>MixColums</a:t>
            </a:r>
            <a:r>
              <a:rPr lang="en-US" sz="2400" b="1" dirty="0">
                <a:latin typeface="Calibri (Body)"/>
              </a:rPr>
              <a:t> </a:t>
            </a:r>
            <a:r>
              <a:rPr lang="en-US" sz="2400" b="1">
                <a:latin typeface="Calibri (Body)"/>
              </a:rPr>
              <a:t>: </a:t>
            </a:r>
            <a:r>
              <a:rPr lang="en-US" sz="2400">
                <a:effectLst/>
                <a:latin typeface="Calibri "/>
                <a:ea typeface="Arial" panose="020B0604020202020204" pitchFamily="34" charset="0"/>
                <a:cs typeface="Times New Roman" panose="02020603050405020304" pitchFamily="18" charset="0"/>
              </a:rPr>
              <a:t>trộn thông tin của từng cột trong trạng thái hiện hành. Mỗi cột được xử lý độc lập. </a:t>
            </a:r>
            <a:endParaRPr lang="en-US" sz="2400" dirty="0">
              <a:latin typeface="Calibri "/>
            </a:endParaRPr>
          </a:p>
        </p:txBody>
      </p:sp>
      <p:pic>
        <p:nvPicPr>
          <p:cNvPr id="4" name="Picture 3">
            <a:extLst>
              <a:ext uri="{FF2B5EF4-FFF2-40B4-BE49-F238E27FC236}">
                <a16:creationId xmlns:a16="http://schemas.microsoft.com/office/drawing/2014/main" id="{DDF62CD2-5C70-D5D6-F04E-993879CFE988}"/>
              </a:ext>
            </a:extLst>
          </p:cNvPr>
          <p:cNvPicPr>
            <a:picLocks noChangeAspect="1"/>
          </p:cNvPicPr>
          <p:nvPr/>
        </p:nvPicPr>
        <p:blipFill>
          <a:blip r:embed="rId2"/>
          <a:stretch>
            <a:fillRect/>
          </a:stretch>
        </p:blipFill>
        <p:spPr>
          <a:xfrm>
            <a:off x="791869" y="2714625"/>
            <a:ext cx="2535866" cy="1777476"/>
          </a:xfrm>
          <a:prstGeom prst="rect">
            <a:avLst/>
          </a:prstGeom>
        </p:spPr>
      </p:pic>
      <p:pic>
        <p:nvPicPr>
          <p:cNvPr id="12" name="Picture 11">
            <a:extLst>
              <a:ext uri="{FF2B5EF4-FFF2-40B4-BE49-F238E27FC236}">
                <a16:creationId xmlns:a16="http://schemas.microsoft.com/office/drawing/2014/main" id="{8478CF06-8935-F485-45B9-C443AEAF9105}"/>
              </a:ext>
            </a:extLst>
          </p:cNvPr>
          <p:cNvPicPr>
            <a:picLocks noChangeAspect="1"/>
          </p:cNvPicPr>
          <p:nvPr/>
        </p:nvPicPr>
        <p:blipFill>
          <a:blip r:embed="rId3"/>
          <a:stretch>
            <a:fillRect/>
          </a:stretch>
        </p:blipFill>
        <p:spPr>
          <a:xfrm>
            <a:off x="3897387" y="2743477"/>
            <a:ext cx="2496391" cy="1748624"/>
          </a:xfrm>
          <a:prstGeom prst="rect">
            <a:avLst/>
          </a:prstGeom>
        </p:spPr>
      </p:pic>
      <p:sp>
        <p:nvSpPr>
          <p:cNvPr id="13" name="Multiplication Sign 12">
            <a:extLst>
              <a:ext uri="{FF2B5EF4-FFF2-40B4-BE49-F238E27FC236}">
                <a16:creationId xmlns:a16="http://schemas.microsoft.com/office/drawing/2014/main" id="{0701B492-8B7E-61E0-7644-BCE541D1D153}"/>
              </a:ext>
            </a:extLst>
          </p:cNvPr>
          <p:cNvSpPr/>
          <p:nvPr/>
        </p:nvSpPr>
        <p:spPr>
          <a:xfrm>
            <a:off x="3412536" y="3320849"/>
            <a:ext cx="400050" cy="35242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5" name="Picture 14">
            <a:extLst>
              <a:ext uri="{FF2B5EF4-FFF2-40B4-BE49-F238E27FC236}">
                <a16:creationId xmlns:a16="http://schemas.microsoft.com/office/drawing/2014/main" id="{40E27A8A-C97D-1D1C-A628-CEEB2EA4D926}"/>
              </a:ext>
            </a:extLst>
          </p:cNvPr>
          <p:cNvPicPr>
            <a:picLocks noChangeAspect="1"/>
          </p:cNvPicPr>
          <p:nvPr/>
        </p:nvPicPr>
        <p:blipFill>
          <a:blip r:embed="rId4"/>
          <a:stretch>
            <a:fillRect/>
          </a:stretch>
        </p:blipFill>
        <p:spPr>
          <a:xfrm>
            <a:off x="2362201" y="2714625"/>
            <a:ext cx="711878" cy="1767830"/>
          </a:xfrm>
          <a:prstGeom prst="rect">
            <a:avLst/>
          </a:prstGeom>
        </p:spPr>
      </p:pic>
      <p:sp>
        <p:nvSpPr>
          <p:cNvPr id="16" name="Equals 15">
            <a:extLst>
              <a:ext uri="{FF2B5EF4-FFF2-40B4-BE49-F238E27FC236}">
                <a16:creationId xmlns:a16="http://schemas.microsoft.com/office/drawing/2014/main" id="{CA79743C-2687-EF5E-92E2-867A1068AD81}"/>
              </a:ext>
            </a:extLst>
          </p:cNvPr>
          <p:cNvSpPr/>
          <p:nvPr/>
        </p:nvSpPr>
        <p:spPr>
          <a:xfrm>
            <a:off x="6572905" y="3320849"/>
            <a:ext cx="390525"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 name="Picture 17">
            <a:extLst>
              <a:ext uri="{FF2B5EF4-FFF2-40B4-BE49-F238E27FC236}">
                <a16:creationId xmlns:a16="http://schemas.microsoft.com/office/drawing/2014/main" id="{79D546F5-E050-31FC-5E9D-B04726381C1A}"/>
              </a:ext>
            </a:extLst>
          </p:cNvPr>
          <p:cNvPicPr>
            <a:picLocks noChangeAspect="1"/>
          </p:cNvPicPr>
          <p:nvPr/>
        </p:nvPicPr>
        <p:blipFill>
          <a:blip r:embed="rId5"/>
          <a:stretch>
            <a:fillRect/>
          </a:stretch>
        </p:blipFill>
        <p:spPr>
          <a:xfrm>
            <a:off x="7328516" y="2743477"/>
            <a:ext cx="711878" cy="1797794"/>
          </a:xfrm>
          <a:prstGeom prst="rect">
            <a:avLst/>
          </a:prstGeom>
        </p:spPr>
      </p:pic>
    </p:spTree>
    <p:extLst>
      <p:ext uri="{BB962C8B-B14F-4D97-AF65-F5344CB8AC3E}">
        <p14:creationId xmlns:p14="http://schemas.microsoft.com/office/powerpoint/2010/main" val="58179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14</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InvMixColumn</a:t>
            </a:r>
            <a:endParaRPr lang="en-US" sz="2800" b="1" dirty="0">
              <a:solidFill>
                <a:schemeClr val="bg1">
                  <a:lumMod val="95000"/>
                </a:schemeClr>
              </a:solidFill>
            </a:endParaRPr>
          </a:p>
        </p:txBody>
      </p:sp>
      <p:sp>
        <p:nvSpPr>
          <p:cNvPr id="3" name="TextBox 2">
            <a:extLst>
              <a:ext uri="{FF2B5EF4-FFF2-40B4-BE49-F238E27FC236}">
                <a16:creationId xmlns:a16="http://schemas.microsoft.com/office/drawing/2014/main" id="{F7B834CF-BBBB-892A-2B29-30C119220316}"/>
              </a:ext>
            </a:extLst>
          </p:cNvPr>
          <p:cNvSpPr txBox="1"/>
          <p:nvPr/>
        </p:nvSpPr>
        <p:spPr>
          <a:xfrm>
            <a:off x="751273" y="1030679"/>
            <a:ext cx="8102489" cy="830997"/>
          </a:xfrm>
          <a:prstGeom prst="rect">
            <a:avLst/>
          </a:prstGeom>
          <a:noFill/>
        </p:spPr>
        <p:txBody>
          <a:bodyPr wrap="square">
            <a:spAutoFit/>
          </a:bodyPr>
          <a:lstStyle/>
          <a:p>
            <a:r>
              <a:rPr lang="vi-VN" sz="2400" b="1" dirty="0">
                <a:latin typeface="Calibri (Body)"/>
              </a:rPr>
              <a:t>Chuyển đổi InvMixColumns </a:t>
            </a:r>
            <a:r>
              <a:rPr lang="vi-VN" sz="2400" dirty="0">
                <a:latin typeface="Calibri (Body)"/>
              </a:rPr>
              <a:t>về cơ bản giống như</a:t>
            </a:r>
            <a:r>
              <a:rPr lang="en-US" sz="2400" dirty="0">
                <a:latin typeface="Calibri (Body)"/>
              </a:rPr>
              <a:t> </a:t>
            </a:r>
            <a:r>
              <a:rPr lang="vi-VN" sz="2400" dirty="0">
                <a:latin typeface="Calibri (Body)"/>
              </a:rPr>
              <a:t>chuyển đổi MixColumns</a:t>
            </a:r>
            <a:endParaRPr lang="en-US" sz="2400" dirty="0">
              <a:latin typeface="Calibri (Body)"/>
            </a:endParaRPr>
          </a:p>
        </p:txBody>
      </p:sp>
      <p:pic>
        <p:nvPicPr>
          <p:cNvPr id="7" name="Picture 6">
            <a:extLst>
              <a:ext uri="{FF2B5EF4-FFF2-40B4-BE49-F238E27FC236}">
                <a16:creationId xmlns:a16="http://schemas.microsoft.com/office/drawing/2014/main" id="{3969E61B-80FF-E054-6E87-AD46026D1B12}"/>
              </a:ext>
            </a:extLst>
          </p:cNvPr>
          <p:cNvPicPr>
            <a:picLocks noChangeAspect="1"/>
          </p:cNvPicPr>
          <p:nvPr/>
        </p:nvPicPr>
        <p:blipFill>
          <a:blip r:embed="rId2"/>
          <a:stretch>
            <a:fillRect/>
          </a:stretch>
        </p:blipFill>
        <p:spPr>
          <a:xfrm>
            <a:off x="470480" y="2245487"/>
            <a:ext cx="8383282" cy="2875526"/>
          </a:xfrm>
          <a:prstGeom prst="rect">
            <a:avLst/>
          </a:prstGeom>
        </p:spPr>
      </p:pic>
      <p:sp>
        <p:nvSpPr>
          <p:cNvPr id="8" name="TextBox 7">
            <a:extLst>
              <a:ext uri="{FF2B5EF4-FFF2-40B4-BE49-F238E27FC236}">
                <a16:creationId xmlns:a16="http://schemas.microsoft.com/office/drawing/2014/main" id="{A99D3200-5E36-ABD6-C122-4845DDEDBB85}"/>
              </a:ext>
            </a:extLst>
          </p:cNvPr>
          <p:cNvSpPr txBox="1"/>
          <p:nvPr/>
        </p:nvSpPr>
        <p:spPr>
          <a:xfrm>
            <a:off x="3808519" y="5121013"/>
            <a:ext cx="1242874" cy="461665"/>
          </a:xfrm>
          <a:prstGeom prst="rect">
            <a:avLst/>
          </a:prstGeom>
          <a:noFill/>
        </p:spPr>
        <p:txBody>
          <a:bodyPr wrap="square" rtlCol="0">
            <a:spAutoFit/>
          </a:bodyPr>
          <a:lstStyle/>
          <a:p>
            <a:r>
              <a:rPr lang="en-US" sz="2400" i="1" dirty="0"/>
              <a:t>Example</a:t>
            </a:r>
          </a:p>
        </p:txBody>
      </p:sp>
    </p:spTree>
    <p:extLst>
      <p:ext uri="{BB962C8B-B14F-4D97-AF65-F5344CB8AC3E}">
        <p14:creationId xmlns:p14="http://schemas.microsoft.com/office/powerpoint/2010/main" val="206732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15</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AddRoundKey</a:t>
            </a:r>
            <a:endParaRPr lang="en-US" sz="2800" b="1" dirty="0">
              <a:solidFill>
                <a:schemeClr val="bg1">
                  <a:lumMod val="95000"/>
                </a:schemeClr>
              </a:solidFill>
            </a:endParaRPr>
          </a:p>
        </p:txBody>
      </p:sp>
      <p:sp>
        <p:nvSpPr>
          <p:cNvPr id="3" name="TextBox 2">
            <a:extLst>
              <a:ext uri="{FF2B5EF4-FFF2-40B4-BE49-F238E27FC236}">
                <a16:creationId xmlns:a16="http://schemas.microsoft.com/office/drawing/2014/main" id="{C12979D2-7D39-FFCB-2D94-30F1F96530E2}"/>
              </a:ext>
            </a:extLst>
          </p:cNvPr>
          <p:cNvSpPr txBox="1"/>
          <p:nvPr/>
        </p:nvSpPr>
        <p:spPr>
          <a:xfrm>
            <a:off x="602572" y="957866"/>
            <a:ext cx="7938856" cy="1200329"/>
          </a:xfrm>
          <a:prstGeom prst="rect">
            <a:avLst/>
          </a:prstGeom>
          <a:noFill/>
        </p:spPr>
        <p:txBody>
          <a:bodyPr wrap="square">
            <a:spAutoFit/>
          </a:bodyPr>
          <a:lstStyle/>
          <a:p>
            <a:r>
              <a:rPr lang="en-US" sz="2400" b="1" dirty="0" err="1"/>
              <a:t>AddRoundKey</a:t>
            </a:r>
            <a:r>
              <a:rPr lang="en-US" sz="2400" b="1" dirty="0"/>
              <a:t>: </a:t>
            </a:r>
            <a:r>
              <a:rPr lang="en-US" sz="2400" dirty="0" err="1"/>
              <a:t>tiến</a:t>
            </a:r>
            <a:r>
              <a:rPr lang="en-US" sz="2400" dirty="0"/>
              <a:t> </a:t>
            </a:r>
            <a:r>
              <a:rPr lang="en-US" sz="2400" dirty="0" err="1"/>
              <a:t>hành</a:t>
            </a:r>
            <a:r>
              <a:rPr lang="en-US" sz="2400" dirty="0"/>
              <a:t> </a:t>
            </a:r>
            <a:r>
              <a:rPr lang="en-US" sz="2400" dirty="0" err="1"/>
              <a:t>từng</a:t>
            </a:r>
            <a:r>
              <a:rPr lang="en-US" sz="2400" dirty="0"/>
              <a:t> </a:t>
            </a:r>
            <a:r>
              <a:rPr lang="en-US" sz="2400" dirty="0" err="1"/>
              <a:t>cột</a:t>
            </a:r>
            <a:r>
              <a:rPr lang="en-US" sz="2400" dirty="0"/>
              <a:t> </a:t>
            </a:r>
            <a:r>
              <a:rPr lang="en-US" sz="2400" dirty="0" err="1"/>
              <a:t>một</a:t>
            </a:r>
            <a:r>
              <a:rPr lang="en-US" sz="2400" dirty="0"/>
              <a:t>. </a:t>
            </a:r>
            <a:r>
              <a:rPr lang="en-US" sz="2400" dirty="0" err="1"/>
              <a:t>AddRoundKey</a:t>
            </a:r>
            <a:r>
              <a:rPr lang="en-US" sz="2400" dirty="0"/>
              <a:t> </a:t>
            </a:r>
            <a:r>
              <a:rPr lang="en-US" sz="2400" dirty="0" err="1"/>
              <a:t>thêm</a:t>
            </a:r>
            <a:r>
              <a:rPr lang="en-US" sz="2400" dirty="0"/>
              <a:t> </a:t>
            </a:r>
            <a:r>
              <a:rPr lang="en-US" sz="2400" dirty="0" err="1"/>
              <a:t>một</a:t>
            </a:r>
            <a:r>
              <a:rPr lang="en-US" sz="2400" dirty="0"/>
              <a:t> </a:t>
            </a:r>
            <a:r>
              <a:rPr lang="en-US" sz="2400" dirty="0" err="1"/>
              <a:t>từ</a:t>
            </a:r>
            <a:r>
              <a:rPr lang="en-US" sz="2400" dirty="0"/>
              <a:t> </a:t>
            </a:r>
            <a:r>
              <a:rPr lang="en-US" sz="2400" dirty="0" err="1"/>
              <a:t>khóa</a:t>
            </a:r>
            <a:r>
              <a:rPr lang="en-US" sz="2400" dirty="0"/>
              <a:t> </a:t>
            </a:r>
            <a:r>
              <a:rPr lang="en-US" sz="2400" dirty="0" err="1"/>
              <a:t>tròn</a:t>
            </a:r>
            <a:r>
              <a:rPr lang="en-US" sz="2400" dirty="0"/>
              <a:t> </a:t>
            </a:r>
            <a:r>
              <a:rPr lang="en-US" sz="2400" dirty="0" err="1"/>
              <a:t>với</a:t>
            </a:r>
            <a:r>
              <a:rPr lang="en-US" sz="2400" dirty="0"/>
              <a:t> </a:t>
            </a:r>
            <a:r>
              <a:rPr lang="en-US" sz="2400" dirty="0" err="1"/>
              <a:t>mỗi</a:t>
            </a:r>
            <a:r>
              <a:rPr lang="en-US" sz="2400" dirty="0"/>
              <a:t> ma </a:t>
            </a:r>
            <a:r>
              <a:rPr lang="en-US" sz="2400" dirty="0" err="1"/>
              <a:t>trận</a:t>
            </a:r>
            <a:r>
              <a:rPr lang="en-US" sz="2400" dirty="0"/>
              <a:t> </a:t>
            </a:r>
            <a:r>
              <a:rPr lang="en-US" sz="2400" dirty="0" err="1"/>
              <a:t>cột</a:t>
            </a:r>
            <a:r>
              <a:rPr lang="en-US" sz="2400" dirty="0"/>
              <a:t> </a:t>
            </a:r>
            <a:r>
              <a:rPr lang="en-US" sz="2400" dirty="0" err="1"/>
              <a:t>trạng</a:t>
            </a:r>
            <a:r>
              <a:rPr lang="en-US" sz="2400" dirty="0"/>
              <a:t> </a:t>
            </a:r>
            <a:r>
              <a:rPr lang="en-US" sz="2400" dirty="0" err="1"/>
              <a:t>thái</a:t>
            </a:r>
            <a:r>
              <a:rPr lang="en-US" sz="2400" dirty="0"/>
              <a:t>; </a:t>
            </a:r>
            <a:r>
              <a:rPr lang="en-US" sz="2400" dirty="0" err="1"/>
              <a:t>hoạt</a:t>
            </a:r>
            <a:r>
              <a:rPr lang="en-US" sz="2400" dirty="0"/>
              <a:t> </a:t>
            </a:r>
            <a:r>
              <a:rPr lang="en-US" sz="2400" dirty="0" err="1"/>
              <a:t>động</a:t>
            </a:r>
            <a:r>
              <a:rPr lang="en-US" sz="2400" dirty="0"/>
              <a:t> </a:t>
            </a:r>
            <a:r>
              <a:rPr lang="en-US" sz="2400" dirty="0" err="1"/>
              <a:t>trong</a:t>
            </a:r>
            <a:r>
              <a:rPr lang="en-US" sz="2400" dirty="0"/>
              <a:t> </a:t>
            </a:r>
            <a:r>
              <a:rPr lang="en-US" sz="2400" dirty="0" err="1"/>
              <a:t>AddRoundKey</a:t>
            </a:r>
            <a:r>
              <a:rPr lang="en-US" sz="2400" dirty="0"/>
              <a:t> </a:t>
            </a:r>
            <a:r>
              <a:rPr lang="en-US" sz="2400" dirty="0" err="1"/>
              <a:t>là</a:t>
            </a:r>
            <a:r>
              <a:rPr lang="en-US" sz="2400" dirty="0"/>
              <a:t> </a:t>
            </a:r>
            <a:r>
              <a:rPr lang="en-US" sz="2400" dirty="0" err="1"/>
              <a:t>phép</a:t>
            </a:r>
            <a:r>
              <a:rPr lang="en-US" sz="2400" dirty="0"/>
              <a:t> </a:t>
            </a:r>
            <a:r>
              <a:rPr lang="en-US" sz="2400" dirty="0" err="1"/>
              <a:t>cộng</a:t>
            </a:r>
            <a:r>
              <a:rPr lang="en-US" sz="2400" dirty="0"/>
              <a:t> ma </a:t>
            </a:r>
            <a:r>
              <a:rPr lang="en-US" sz="2400" dirty="0" err="1"/>
              <a:t>trận</a:t>
            </a:r>
            <a:r>
              <a:rPr lang="en-US" sz="2400" dirty="0"/>
              <a:t>.</a:t>
            </a:r>
          </a:p>
        </p:txBody>
      </p:sp>
      <p:pic>
        <p:nvPicPr>
          <p:cNvPr id="9" name="Picture 8">
            <a:extLst>
              <a:ext uri="{FF2B5EF4-FFF2-40B4-BE49-F238E27FC236}">
                <a16:creationId xmlns:a16="http://schemas.microsoft.com/office/drawing/2014/main" id="{EE17AAD7-F39F-F5B0-54D9-DD836533D875}"/>
              </a:ext>
            </a:extLst>
          </p:cNvPr>
          <p:cNvPicPr>
            <a:picLocks noChangeAspect="1"/>
          </p:cNvPicPr>
          <p:nvPr/>
        </p:nvPicPr>
        <p:blipFill>
          <a:blip r:embed="rId2"/>
          <a:stretch>
            <a:fillRect/>
          </a:stretch>
        </p:blipFill>
        <p:spPr>
          <a:xfrm>
            <a:off x="1217708" y="2477567"/>
            <a:ext cx="6514742" cy="2648442"/>
          </a:xfrm>
          <a:prstGeom prst="rect">
            <a:avLst/>
          </a:prstGeom>
        </p:spPr>
      </p:pic>
      <p:sp>
        <p:nvSpPr>
          <p:cNvPr id="10" name="TextBox 9">
            <a:extLst>
              <a:ext uri="{FF2B5EF4-FFF2-40B4-BE49-F238E27FC236}">
                <a16:creationId xmlns:a16="http://schemas.microsoft.com/office/drawing/2014/main" id="{4C237652-B3CF-9FE0-30D5-A1B236CD6A37}"/>
              </a:ext>
            </a:extLst>
          </p:cNvPr>
          <p:cNvSpPr txBox="1"/>
          <p:nvPr/>
        </p:nvSpPr>
        <p:spPr>
          <a:xfrm>
            <a:off x="2725444" y="5387402"/>
            <a:ext cx="3693111" cy="461665"/>
          </a:xfrm>
          <a:prstGeom prst="rect">
            <a:avLst/>
          </a:prstGeom>
          <a:noFill/>
        </p:spPr>
        <p:txBody>
          <a:bodyPr wrap="square" rtlCol="0">
            <a:spAutoFit/>
          </a:bodyPr>
          <a:lstStyle/>
          <a:p>
            <a:r>
              <a:rPr lang="en-US" sz="2400" i="1" dirty="0"/>
              <a:t> </a:t>
            </a:r>
            <a:r>
              <a:rPr lang="en-US" sz="2400" i="1" dirty="0" err="1"/>
              <a:t>Biến</a:t>
            </a:r>
            <a:r>
              <a:rPr lang="en-US" sz="2400" i="1" dirty="0"/>
              <a:t> </a:t>
            </a:r>
            <a:r>
              <a:rPr lang="en-US" sz="2400" i="1" dirty="0" err="1"/>
              <a:t>đổi</a:t>
            </a:r>
            <a:r>
              <a:rPr lang="en-US" sz="2400" i="1" dirty="0"/>
              <a:t> </a:t>
            </a:r>
            <a:r>
              <a:rPr lang="en-US" sz="2400" i="1" dirty="0" err="1"/>
              <a:t>AddRoundKey</a:t>
            </a:r>
            <a:r>
              <a:rPr lang="en-US" sz="2400" i="1" dirty="0"/>
              <a:t> </a:t>
            </a:r>
          </a:p>
        </p:txBody>
      </p:sp>
    </p:spTree>
    <p:extLst>
      <p:ext uri="{BB962C8B-B14F-4D97-AF65-F5344CB8AC3E}">
        <p14:creationId xmlns:p14="http://schemas.microsoft.com/office/powerpoint/2010/main" val="12586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16</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Phép biến đổi AddRoundKey</a:t>
            </a:r>
            <a:endParaRPr lang="en-US" sz="2800" b="1" dirty="0">
              <a:solidFill>
                <a:schemeClr val="bg1">
                  <a:lumMod val="95000"/>
                </a:schemeClr>
              </a:solidFill>
            </a:endParaRPr>
          </a:p>
        </p:txBody>
      </p:sp>
      <p:pic>
        <p:nvPicPr>
          <p:cNvPr id="3" name="Picture 2">
            <a:extLst>
              <a:ext uri="{FF2B5EF4-FFF2-40B4-BE49-F238E27FC236}">
                <a16:creationId xmlns:a16="http://schemas.microsoft.com/office/drawing/2014/main" id="{B359A504-74D0-A4D6-4707-46185247A3DB}"/>
              </a:ext>
            </a:extLst>
          </p:cNvPr>
          <p:cNvPicPr>
            <a:picLocks noChangeAspect="1"/>
          </p:cNvPicPr>
          <p:nvPr/>
        </p:nvPicPr>
        <p:blipFill>
          <a:blip r:embed="rId2"/>
          <a:stretch>
            <a:fillRect/>
          </a:stretch>
        </p:blipFill>
        <p:spPr>
          <a:xfrm>
            <a:off x="590364" y="2825318"/>
            <a:ext cx="8125204" cy="2066277"/>
          </a:xfrm>
          <a:prstGeom prst="rect">
            <a:avLst/>
          </a:prstGeom>
        </p:spPr>
      </p:pic>
      <p:sp>
        <p:nvSpPr>
          <p:cNvPr id="4" name="TextBox 3">
            <a:extLst>
              <a:ext uri="{FF2B5EF4-FFF2-40B4-BE49-F238E27FC236}">
                <a16:creationId xmlns:a16="http://schemas.microsoft.com/office/drawing/2014/main" id="{6575C04F-D87F-8595-58F1-0056C87903F1}"/>
              </a:ext>
            </a:extLst>
          </p:cNvPr>
          <p:cNvSpPr txBox="1"/>
          <p:nvPr/>
        </p:nvSpPr>
        <p:spPr>
          <a:xfrm>
            <a:off x="590364" y="1580225"/>
            <a:ext cx="8087557" cy="1107996"/>
          </a:xfrm>
          <a:prstGeom prst="rect">
            <a:avLst/>
          </a:prstGeom>
          <a:noFill/>
        </p:spPr>
        <p:txBody>
          <a:bodyPr wrap="square" rtlCol="0">
            <a:spAutoFit/>
          </a:bodyPr>
          <a:lstStyle/>
          <a:p>
            <a:r>
              <a:rPr lang="en-US" sz="2400">
                <a:effectLst/>
                <a:latin typeface="Calibri "/>
                <a:ea typeface="Arial" panose="020B0604020202020204" pitchFamily="34" charset="0"/>
                <a:cs typeface="Times New Roman" panose="02020603050405020304" pitchFamily="18" charset="0"/>
              </a:rPr>
              <a:t>Ta thực hiện phép (</a:t>
            </a:r>
            <a:r>
              <a:rPr lang="en-US" sz="2400">
                <a:effectLst/>
                <a:latin typeface="Calibri "/>
                <a:ea typeface="Arial" panose="020B0604020202020204" pitchFamily="34" charset="0"/>
                <a:cs typeface="Cambria Math" panose="02040503050406030204" pitchFamily="18" charset="0"/>
              </a:rPr>
              <a:t>⊕</a:t>
            </a:r>
            <a:r>
              <a:rPr lang="en-US" sz="2400">
                <a:effectLst/>
                <a:latin typeface="Calibri "/>
                <a:ea typeface="Arial" panose="020B0604020202020204" pitchFamily="34" charset="0"/>
                <a:cs typeface="Times New Roman" panose="02020603050405020304" pitchFamily="18" charset="0"/>
              </a:rPr>
              <a:t>) giữa từng phần tử tương ứng của STATE hiện tại với ma trận RoundKey (Ki) tương ứng.</a:t>
            </a:r>
          </a:p>
          <a:p>
            <a:endParaRPr lang="en-US"/>
          </a:p>
        </p:txBody>
      </p:sp>
      <p:sp>
        <p:nvSpPr>
          <p:cNvPr id="7" name="TextBox 6">
            <a:extLst>
              <a:ext uri="{FF2B5EF4-FFF2-40B4-BE49-F238E27FC236}">
                <a16:creationId xmlns:a16="http://schemas.microsoft.com/office/drawing/2014/main" id="{081E9BA4-8868-698C-8AF4-55CFC1EEDCB7}"/>
              </a:ext>
            </a:extLst>
          </p:cNvPr>
          <p:cNvSpPr txBox="1"/>
          <p:nvPr/>
        </p:nvSpPr>
        <p:spPr>
          <a:xfrm>
            <a:off x="590364" y="1050011"/>
            <a:ext cx="4395049" cy="461665"/>
          </a:xfrm>
          <a:prstGeom prst="rect">
            <a:avLst/>
          </a:prstGeom>
          <a:noFill/>
        </p:spPr>
        <p:txBody>
          <a:bodyPr wrap="none" rtlCol="0">
            <a:spAutoFit/>
          </a:bodyPr>
          <a:lstStyle/>
          <a:p>
            <a:r>
              <a:rPr lang="en-US" sz="2400" b="1"/>
              <a:t>Ví dụ về một phép AddRoundKey</a:t>
            </a:r>
          </a:p>
        </p:txBody>
      </p:sp>
    </p:spTree>
    <p:extLst>
      <p:ext uri="{BB962C8B-B14F-4D97-AF65-F5344CB8AC3E}">
        <p14:creationId xmlns:p14="http://schemas.microsoft.com/office/powerpoint/2010/main" val="57140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17</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847860" cy="523220"/>
          </a:xfrm>
          <a:prstGeom prst="rect">
            <a:avLst/>
          </a:prstGeom>
          <a:noFill/>
        </p:spPr>
        <p:txBody>
          <a:bodyPr wrap="square" rtlCol="0">
            <a:spAutoFit/>
          </a:bodyPr>
          <a:lstStyle/>
          <a:p>
            <a:r>
              <a:rPr lang="en-US" sz="2800" b="1">
                <a:solidFill>
                  <a:schemeClr val="bg1">
                    <a:lumMod val="95000"/>
                  </a:schemeClr>
                </a:solidFill>
              </a:rPr>
              <a:t>Cấu trúc tổng quát của quy trình mã hóa, giải mã</a:t>
            </a:r>
            <a:endParaRPr lang="en-US" sz="2800" b="1" dirty="0">
              <a:solidFill>
                <a:schemeClr val="bg1">
                  <a:lumMod val="95000"/>
                </a:schemeClr>
              </a:solidFill>
            </a:endParaRPr>
          </a:p>
        </p:txBody>
      </p:sp>
      <p:pic>
        <p:nvPicPr>
          <p:cNvPr id="2" name="Picture 1">
            <a:extLst>
              <a:ext uri="{FF2B5EF4-FFF2-40B4-BE49-F238E27FC236}">
                <a16:creationId xmlns:a16="http://schemas.microsoft.com/office/drawing/2014/main" id="{929260CF-8EB0-A54C-6026-C7CEDD80FB75}"/>
              </a:ext>
            </a:extLst>
          </p:cNvPr>
          <p:cNvPicPr>
            <a:picLocks noChangeAspect="1"/>
          </p:cNvPicPr>
          <p:nvPr/>
        </p:nvPicPr>
        <p:blipFill>
          <a:blip r:embed="rId2"/>
          <a:stretch>
            <a:fillRect/>
          </a:stretch>
        </p:blipFill>
        <p:spPr>
          <a:xfrm>
            <a:off x="797429" y="964293"/>
            <a:ext cx="7549142" cy="5313684"/>
          </a:xfrm>
          <a:prstGeom prst="rect">
            <a:avLst/>
          </a:prstGeom>
        </p:spPr>
      </p:pic>
    </p:spTree>
    <p:extLst>
      <p:ext uri="{BB962C8B-B14F-4D97-AF65-F5344CB8AC3E}">
        <p14:creationId xmlns:p14="http://schemas.microsoft.com/office/powerpoint/2010/main" val="2843569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18</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Thuật toán Key Expansion (Mở rộng khóa)</a:t>
            </a:r>
            <a:endParaRPr lang="en-US" sz="2800" b="1" dirty="0">
              <a:solidFill>
                <a:schemeClr val="bg1">
                  <a:lumMod val="95000"/>
                </a:schemeClr>
              </a:solidFill>
            </a:endParaRPr>
          </a:p>
        </p:txBody>
      </p:sp>
      <p:sp>
        <p:nvSpPr>
          <p:cNvPr id="2" name="TextBox 1">
            <a:extLst>
              <a:ext uri="{FF2B5EF4-FFF2-40B4-BE49-F238E27FC236}">
                <a16:creationId xmlns:a16="http://schemas.microsoft.com/office/drawing/2014/main" id="{2AE056A8-9877-4471-785C-50E6C7945CC6}"/>
              </a:ext>
            </a:extLst>
          </p:cNvPr>
          <p:cNvSpPr txBox="1"/>
          <p:nvPr/>
        </p:nvSpPr>
        <p:spPr>
          <a:xfrm>
            <a:off x="328474" y="1038687"/>
            <a:ext cx="8596309" cy="1569660"/>
          </a:xfrm>
          <a:prstGeom prst="rect">
            <a:avLst/>
          </a:prstGeom>
          <a:noFill/>
        </p:spPr>
        <p:txBody>
          <a:bodyPr wrap="square" rtlCol="0">
            <a:spAutoFit/>
          </a:bodyPr>
          <a:lstStyle/>
          <a:p>
            <a:pPr algn="just"/>
            <a:r>
              <a:rPr lang="en-US" sz="2400" b="1" i="0">
                <a:solidFill>
                  <a:srgbClr val="000000"/>
                </a:solidFill>
                <a:effectLst/>
              </a:rPr>
              <a:t>Để tạo các khóa cho mỗi vòng, AES sử dụng quy trình mở rộng khóa. Nếu số vòng là Nr, quy trình mở rộng khóa sẽ tạo Nr + 1 khóa vòng 128 bit </a:t>
            </a:r>
            <a:r>
              <a:rPr lang="en-US" sz="2400" b="1" i="0">
                <a:solidFill>
                  <a:srgbClr val="FF0000"/>
                </a:solidFill>
                <a:effectLst/>
              </a:rPr>
              <a:t>từ một khóa mật mã 128 bit duy nhất</a:t>
            </a:r>
            <a:r>
              <a:rPr lang="en-US" sz="2400" b="1" i="0">
                <a:solidFill>
                  <a:srgbClr val="000000"/>
                </a:solidFill>
                <a:effectLst/>
              </a:rPr>
              <a:t>.</a:t>
            </a:r>
            <a:r>
              <a:rPr lang="en-US" sz="2400"/>
              <a:t> </a:t>
            </a:r>
            <a:br>
              <a:rPr lang="en-US" sz="2400"/>
            </a:br>
            <a:endParaRPr lang="en-US" sz="2400"/>
          </a:p>
        </p:txBody>
      </p:sp>
      <p:pic>
        <p:nvPicPr>
          <p:cNvPr id="4" name="Picture 3">
            <a:extLst>
              <a:ext uri="{FF2B5EF4-FFF2-40B4-BE49-F238E27FC236}">
                <a16:creationId xmlns:a16="http://schemas.microsoft.com/office/drawing/2014/main" id="{2583E542-A3C0-B2DB-5503-491814088B66}"/>
              </a:ext>
            </a:extLst>
          </p:cNvPr>
          <p:cNvPicPr>
            <a:picLocks noChangeAspect="1"/>
          </p:cNvPicPr>
          <p:nvPr/>
        </p:nvPicPr>
        <p:blipFill>
          <a:blip r:embed="rId2"/>
          <a:stretch>
            <a:fillRect/>
          </a:stretch>
        </p:blipFill>
        <p:spPr>
          <a:xfrm>
            <a:off x="1210220" y="2252662"/>
            <a:ext cx="6723560" cy="3467418"/>
          </a:xfrm>
          <a:prstGeom prst="rect">
            <a:avLst/>
          </a:prstGeom>
        </p:spPr>
      </p:pic>
    </p:spTree>
    <p:extLst>
      <p:ext uri="{BB962C8B-B14F-4D97-AF65-F5344CB8AC3E}">
        <p14:creationId xmlns:p14="http://schemas.microsoft.com/office/powerpoint/2010/main" val="64219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19</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Thuật toán Key Expansion (Mở rộng khóa)</a:t>
            </a:r>
            <a:endParaRPr lang="en-US" sz="2800" b="1" dirty="0">
              <a:solidFill>
                <a:schemeClr val="bg1">
                  <a:lumMod val="95000"/>
                </a:schemeClr>
              </a:solidFill>
            </a:endParaRPr>
          </a:p>
        </p:txBody>
      </p:sp>
      <p:pic>
        <p:nvPicPr>
          <p:cNvPr id="7" name="Picture 6">
            <a:extLst>
              <a:ext uri="{FF2B5EF4-FFF2-40B4-BE49-F238E27FC236}">
                <a16:creationId xmlns:a16="http://schemas.microsoft.com/office/drawing/2014/main" id="{A776676A-AC46-0E7A-40C5-C92C7C4E87C7}"/>
              </a:ext>
            </a:extLst>
          </p:cNvPr>
          <p:cNvPicPr>
            <a:picLocks noChangeAspect="1"/>
          </p:cNvPicPr>
          <p:nvPr/>
        </p:nvPicPr>
        <p:blipFill>
          <a:blip r:embed="rId2"/>
          <a:stretch>
            <a:fillRect/>
          </a:stretch>
        </p:blipFill>
        <p:spPr>
          <a:xfrm>
            <a:off x="2167643" y="822324"/>
            <a:ext cx="4808714" cy="5499074"/>
          </a:xfrm>
          <a:prstGeom prst="rect">
            <a:avLst/>
          </a:prstGeom>
        </p:spPr>
      </p:pic>
    </p:spTree>
    <p:extLst>
      <p:ext uri="{BB962C8B-B14F-4D97-AF65-F5344CB8AC3E}">
        <p14:creationId xmlns:p14="http://schemas.microsoft.com/office/powerpoint/2010/main" val="10044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2</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a:solidFill>
                  <a:schemeClr val="bg1">
                    <a:lumMod val="95000"/>
                  </a:schemeClr>
                </a:solidFill>
              </a:rPr>
              <a:t>NỘI DUNG BÀI TẬP LỚN</a:t>
            </a:r>
          </a:p>
        </p:txBody>
      </p:sp>
      <p:sp>
        <p:nvSpPr>
          <p:cNvPr id="7" name="Arrow: Pentagon 6">
            <a:extLst>
              <a:ext uri="{FF2B5EF4-FFF2-40B4-BE49-F238E27FC236}">
                <a16:creationId xmlns:a16="http://schemas.microsoft.com/office/drawing/2014/main" id="{5D428B4F-EC8C-B005-4870-BD4DFC67A3E0}"/>
              </a:ext>
            </a:extLst>
          </p:cNvPr>
          <p:cNvSpPr/>
          <p:nvPr/>
        </p:nvSpPr>
        <p:spPr>
          <a:xfrm>
            <a:off x="299388" y="1199999"/>
            <a:ext cx="6676007" cy="585926"/>
          </a:xfrm>
          <a:prstGeom prst="homePlate">
            <a:avLst/>
          </a:prstGeom>
          <a:solidFill>
            <a:schemeClr val="bg2">
              <a:lumMod val="9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b="1" dirty="0">
                <a:solidFill>
                  <a:schemeClr val="tx1">
                    <a:lumMod val="95000"/>
                    <a:lumOff val="5000"/>
                  </a:schemeClr>
                </a:solidFill>
              </a:rPr>
              <a:t>	I. NGHIÊN CỨU HỆ MẬT AES</a:t>
            </a:r>
          </a:p>
        </p:txBody>
      </p:sp>
      <p:sp>
        <p:nvSpPr>
          <p:cNvPr id="8" name="Arrow: Pentagon 7">
            <a:extLst>
              <a:ext uri="{FF2B5EF4-FFF2-40B4-BE49-F238E27FC236}">
                <a16:creationId xmlns:a16="http://schemas.microsoft.com/office/drawing/2014/main" id="{3EA00B21-FF67-4150-A6C7-93BA77C50DED}"/>
              </a:ext>
            </a:extLst>
          </p:cNvPr>
          <p:cNvSpPr/>
          <p:nvPr/>
        </p:nvSpPr>
        <p:spPr>
          <a:xfrm>
            <a:off x="299388" y="3563308"/>
            <a:ext cx="6676007" cy="585926"/>
          </a:xfrm>
          <a:prstGeom prst="homePlate">
            <a:avLst/>
          </a:prstGeom>
          <a:solidFill>
            <a:schemeClr val="bg2">
              <a:lumMod val="9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b="1" dirty="0">
                <a:solidFill>
                  <a:schemeClr val="tx1">
                    <a:lumMod val="95000"/>
                    <a:lumOff val="5000"/>
                  </a:schemeClr>
                </a:solidFill>
              </a:rPr>
              <a:t>	II. XÂY DỰNG PHẦN MỀM TRUYỀN DỮ LIỆU</a:t>
            </a:r>
          </a:p>
        </p:txBody>
      </p:sp>
      <p:sp>
        <p:nvSpPr>
          <p:cNvPr id="9" name="Arrow: Pentagon 8">
            <a:extLst>
              <a:ext uri="{FF2B5EF4-FFF2-40B4-BE49-F238E27FC236}">
                <a16:creationId xmlns:a16="http://schemas.microsoft.com/office/drawing/2014/main" id="{B85EF927-DAEB-8833-652C-7375CAB5F226}"/>
              </a:ext>
            </a:extLst>
          </p:cNvPr>
          <p:cNvSpPr/>
          <p:nvPr/>
        </p:nvSpPr>
        <p:spPr>
          <a:xfrm>
            <a:off x="771383" y="1990767"/>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Giới</a:t>
            </a:r>
            <a:r>
              <a:rPr lang="en-US" sz="2400" dirty="0">
                <a:solidFill>
                  <a:schemeClr val="tx1">
                    <a:lumMod val="95000"/>
                    <a:lumOff val="5000"/>
                  </a:schemeClr>
                </a:solidFill>
              </a:rPr>
              <a:t> </a:t>
            </a:r>
            <a:r>
              <a:rPr lang="en-US" sz="2400" dirty="0" err="1">
                <a:solidFill>
                  <a:schemeClr val="tx1">
                    <a:lumMod val="95000"/>
                    <a:lumOff val="5000"/>
                  </a:schemeClr>
                </a:solidFill>
              </a:rPr>
              <a:t>thiệu</a:t>
            </a:r>
            <a:r>
              <a:rPr lang="en-US" sz="2400" dirty="0">
                <a:solidFill>
                  <a:schemeClr val="tx1">
                    <a:lumMod val="95000"/>
                    <a:lumOff val="5000"/>
                  </a:schemeClr>
                </a:solidFill>
              </a:rPr>
              <a:t> </a:t>
            </a:r>
            <a:r>
              <a:rPr lang="en-US" sz="2400" dirty="0" err="1">
                <a:solidFill>
                  <a:schemeClr val="tx1">
                    <a:lumMod val="95000"/>
                    <a:lumOff val="5000"/>
                  </a:schemeClr>
                </a:solidFill>
              </a:rPr>
              <a:t>chung</a:t>
            </a:r>
            <a:r>
              <a:rPr lang="en-US" sz="2400" dirty="0">
                <a:solidFill>
                  <a:schemeClr val="tx1">
                    <a:lumMod val="95000"/>
                    <a:lumOff val="5000"/>
                  </a:schemeClr>
                </a:solidFill>
              </a:rPr>
              <a:t>	</a:t>
            </a:r>
          </a:p>
        </p:txBody>
      </p:sp>
      <p:sp>
        <p:nvSpPr>
          <p:cNvPr id="10" name="Arrow: Pentagon 9">
            <a:extLst>
              <a:ext uri="{FF2B5EF4-FFF2-40B4-BE49-F238E27FC236}">
                <a16:creationId xmlns:a16="http://schemas.microsoft.com/office/drawing/2014/main" id="{611E78F6-3F45-E141-FE0A-E0D24ABAAEF5}"/>
              </a:ext>
            </a:extLst>
          </p:cNvPr>
          <p:cNvSpPr/>
          <p:nvPr/>
        </p:nvSpPr>
        <p:spPr>
          <a:xfrm>
            <a:off x="771382" y="2488807"/>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Cấu</a:t>
            </a:r>
            <a:r>
              <a:rPr lang="en-US" sz="2400" dirty="0">
                <a:solidFill>
                  <a:schemeClr val="tx1">
                    <a:lumMod val="95000"/>
                    <a:lumOff val="5000"/>
                  </a:schemeClr>
                </a:solidFill>
              </a:rPr>
              <a:t> </a:t>
            </a:r>
            <a:r>
              <a:rPr lang="en-US" sz="2400" dirty="0" err="1">
                <a:solidFill>
                  <a:schemeClr val="tx1">
                    <a:lumMod val="95000"/>
                    <a:lumOff val="5000"/>
                  </a:schemeClr>
                </a:solidFill>
              </a:rPr>
              <a:t>trúc</a:t>
            </a:r>
            <a:r>
              <a:rPr lang="en-US" sz="2400" dirty="0">
                <a:solidFill>
                  <a:schemeClr val="tx1">
                    <a:lumMod val="95000"/>
                    <a:lumOff val="5000"/>
                  </a:schemeClr>
                </a:solidFill>
              </a:rPr>
              <a:t> </a:t>
            </a:r>
          </a:p>
        </p:txBody>
      </p:sp>
      <p:sp>
        <p:nvSpPr>
          <p:cNvPr id="11" name="Arrow: Pentagon 10">
            <a:extLst>
              <a:ext uri="{FF2B5EF4-FFF2-40B4-BE49-F238E27FC236}">
                <a16:creationId xmlns:a16="http://schemas.microsoft.com/office/drawing/2014/main" id="{18D0B5E9-FF57-DB1C-1FFC-B2CB17EC55F8}"/>
              </a:ext>
            </a:extLst>
          </p:cNvPr>
          <p:cNvSpPr/>
          <p:nvPr/>
        </p:nvSpPr>
        <p:spPr>
          <a:xfrm>
            <a:off x="771382" y="3000631"/>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Thực</a:t>
            </a:r>
            <a:r>
              <a:rPr lang="en-US" sz="2400" dirty="0">
                <a:solidFill>
                  <a:schemeClr val="tx1">
                    <a:lumMod val="95000"/>
                    <a:lumOff val="5000"/>
                  </a:schemeClr>
                </a:solidFill>
              </a:rPr>
              <a:t> </a:t>
            </a:r>
            <a:r>
              <a:rPr lang="en-US" sz="2400" dirty="0" err="1">
                <a:solidFill>
                  <a:schemeClr val="tx1">
                    <a:lumMod val="95000"/>
                    <a:lumOff val="5000"/>
                  </a:schemeClr>
                </a:solidFill>
              </a:rPr>
              <a:t>hiện</a:t>
            </a:r>
            <a:r>
              <a:rPr lang="en-US" sz="2400" dirty="0">
                <a:solidFill>
                  <a:schemeClr val="tx1">
                    <a:lumMod val="95000"/>
                    <a:lumOff val="5000"/>
                  </a:schemeClr>
                </a:solidFill>
              </a:rPr>
              <a:t> </a:t>
            </a:r>
            <a:r>
              <a:rPr lang="en-US" sz="2400" dirty="0" err="1">
                <a:solidFill>
                  <a:schemeClr val="tx1">
                    <a:lumMod val="95000"/>
                    <a:lumOff val="5000"/>
                  </a:schemeClr>
                </a:solidFill>
              </a:rPr>
              <a:t>hệ</a:t>
            </a:r>
            <a:r>
              <a:rPr lang="en-US" sz="2400" dirty="0">
                <a:solidFill>
                  <a:schemeClr val="tx1">
                    <a:lumMod val="95000"/>
                    <a:lumOff val="5000"/>
                  </a:schemeClr>
                </a:solidFill>
              </a:rPr>
              <a:t> </a:t>
            </a:r>
            <a:r>
              <a:rPr lang="en-US" sz="2400" dirty="0" err="1">
                <a:solidFill>
                  <a:schemeClr val="tx1">
                    <a:lumMod val="95000"/>
                    <a:lumOff val="5000"/>
                  </a:schemeClr>
                </a:solidFill>
              </a:rPr>
              <a:t>mật</a:t>
            </a:r>
            <a:r>
              <a:rPr lang="en-US" sz="2400" dirty="0">
                <a:solidFill>
                  <a:schemeClr val="tx1">
                    <a:lumMod val="95000"/>
                    <a:lumOff val="5000"/>
                  </a:schemeClr>
                </a:solidFill>
              </a:rPr>
              <a:t> AES</a:t>
            </a:r>
          </a:p>
        </p:txBody>
      </p:sp>
      <p:sp>
        <p:nvSpPr>
          <p:cNvPr id="12" name="Arrow: Pentagon 11">
            <a:extLst>
              <a:ext uri="{FF2B5EF4-FFF2-40B4-BE49-F238E27FC236}">
                <a16:creationId xmlns:a16="http://schemas.microsoft.com/office/drawing/2014/main" id="{993F0E26-BD40-7D30-9D0C-F85830F39834}"/>
              </a:ext>
            </a:extLst>
          </p:cNvPr>
          <p:cNvSpPr/>
          <p:nvPr/>
        </p:nvSpPr>
        <p:spPr>
          <a:xfrm>
            <a:off x="771383" y="4312838"/>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Đặt</a:t>
            </a:r>
            <a:r>
              <a:rPr lang="en-US" sz="2400" dirty="0">
                <a:solidFill>
                  <a:schemeClr val="tx1">
                    <a:lumMod val="95000"/>
                    <a:lumOff val="5000"/>
                  </a:schemeClr>
                </a:solidFill>
              </a:rPr>
              <a:t> </a:t>
            </a:r>
            <a:r>
              <a:rPr lang="en-US" sz="2400" dirty="0" err="1">
                <a:solidFill>
                  <a:schemeClr val="tx1">
                    <a:lumMod val="95000"/>
                    <a:lumOff val="5000"/>
                  </a:schemeClr>
                </a:solidFill>
              </a:rPr>
              <a:t>vấn</a:t>
            </a:r>
            <a:r>
              <a:rPr lang="en-US" sz="2400" dirty="0">
                <a:solidFill>
                  <a:schemeClr val="tx1">
                    <a:lumMod val="95000"/>
                    <a:lumOff val="5000"/>
                  </a:schemeClr>
                </a:solidFill>
              </a:rPr>
              <a:t> </a:t>
            </a:r>
            <a:r>
              <a:rPr lang="en-US" sz="2400" dirty="0" err="1">
                <a:solidFill>
                  <a:schemeClr val="tx1">
                    <a:lumMod val="95000"/>
                    <a:lumOff val="5000"/>
                  </a:schemeClr>
                </a:solidFill>
              </a:rPr>
              <a:t>đề</a:t>
            </a:r>
            <a:endParaRPr lang="en-US" sz="2400" dirty="0">
              <a:solidFill>
                <a:schemeClr val="tx1">
                  <a:lumMod val="95000"/>
                  <a:lumOff val="5000"/>
                </a:schemeClr>
              </a:solidFill>
            </a:endParaRPr>
          </a:p>
        </p:txBody>
      </p:sp>
      <p:sp>
        <p:nvSpPr>
          <p:cNvPr id="13" name="Arrow: Pentagon 12">
            <a:extLst>
              <a:ext uri="{FF2B5EF4-FFF2-40B4-BE49-F238E27FC236}">
                <a16:creationId xmlns:a16="http://schemas.microsoft.com/office/drawing/2014/main" id="{79F2F581-3854-908B-6F81-7B30483877B7}"/>
              </a:ext>
            </a:extLst>
          </p:cNvPr>
          <p:cNvSpPr/>
          <p:nvPr/>
        </p:nvSpPr>
        <p:spPr>
          <a:xfrm>
            <a:off x="771381" y="4810878"/>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Các</a:t>
            </a:r>
            <a:r>
              <a:rPr lang="en-US" sz="2400" dirty="0">
                <a:solidFill>
                  <a:schemeClr val="tx1">
                    <a:lumMod val="95000"/>
                    <a:lumOff val="5000"/>
                  </a:schemeClr>
                </a:solidFill>
              </a:rPr>
              <a:t> </a:t>
            </a:r>
            <a:r>
              <a:rPr lang="en-US" sz="2400" dirty="0" err="1">
                <a:solidFill>
                  <a:schemeClr val="tx1">
                    <a:lumMod val="95000"/>
                    <a:lumOff val="5000"/>
                  </a:schemeClr>
                </a:solidFill>
              </a:rPr>
              <a:t>bước</a:t>
            </a:r>
            <a:r>
              <a:rPr lang="en-US" sz="2400" dirty="0">
                <a:solidFill>
                  <a:schemeClr val="tx1">
                    <a:lumMod val="95000"/>
                    <a:lumOff val="5000"/>
                  </a:schemeClr>
                </a:solidFill>
              </a:rPr>
              <a:t> </a:t>
            </a:r>
            <a:r>
              <a:rPr lang="en-US" sz="2400" dirty="0" err="1">
                <a:solidFill>
                  <a:schemeClr val="tx1">
                    <a:lumMod val="95000"/>
                    <a:lumOff val="5000"/>
                  </a:schemeClr>
                </a:solidFill>
              </a:rPr>
              <a:t>triển</a:t>
            </a:r>
            <a:r>
              <a:rPr lang="en-US" sz="2400" dirty="0">
                <a:solidFill>
                  <a:schemeClr val="tx1">
                    <a:lumMod val="95000"/>
                    <a:lumOff val="5000"/>
                  </a:schemeClr>
                </a:solidFill>
              </a:rPr>
              <a:t> </a:t>
            </a:r>
            <a:r>
              <a:rPr lang="en-US" sz="2400" dirty="0" err="1">
                <a:solidFill>
                  <a:schemeClr val="tx1">
                    <a:lumMod val="95000"/>
                    <a:lumOff val="5000"/>
                  </a:schemeClr>
                </a:solidFill>
              </a:rPr>
              <a:t>khai</a:t>
            </a:r>
            <a:endParaRPr lang="en-US" sz="2400" dirty="0">
              <a:solidFill>
                <a:schemeClr val="tx1">
                  <a:lumMod val="95000"/>
                  <a:lumOff val="5000"/>
                </a:schemeClr>
              </a:solidFill>
            </a:endParaRPr>
          </a:p>
        </p:txBody>
      </p:sp>
      <p:sp>
        <p:nvSpPr>
          <p:cNvPr id="14" name="Arrow: Pentagon 13">
            <a:extLst>
              <a:ext uri="{FF2B5EF4-FFF2-40B4-BE49-F238E27FC236}">
                <a16:creationId xmlns:a16="http://schemas.microsoft.com/office/drawing/2014/main" id="{AEA55D57-BB36-C92E-5F29-5186010A1127}"/>
              </a:ext>
            </a:extLst>
          </p:cNvPr>
          <p:cNvSpPr/>
          <p:nvPr/>
        </p:nvSpPr>
        <p:spPr>
          <a:xfrm>
            <a:off x="771383" y="5313146"/>
            <a:ext cx="6676007" cy="365125"/>
          </a:xfrm>
          <a:prstGeom prst="homePlate">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lumMod val="95000"/>
                    <a:lumOff val="5000"/>
                  </a:schemeClr>
                </a:solidFill>
              </a:rPr>
              <a:t>	</a:t>
            </a:r>
            <a:r>
              <a:rPr lang="en-US" sz="2400" dirty="0" err="1">
                <a:solidFill>
                  <a:schemeClr val="tx1">
                    <a:lumMod val="95000"/>
                    <a:lumOff val="5000"/>
                  </a:schemeClr>
                </a:solidFill>
              </a:rPr>
              <a:t>Xây</a:t>
            </a:r>
            <a:r>
              <a:rPr lang="en-US" sz="2400" dirty="0">
                <a:solidFill>
                  <a:schemeClr val="tx1">
                    <a:lumMod val="95000"/>
                    <a:lumOff val="5000"/>
                  </a:schemeClr>
                </a:solidFill>
              </a:rPr>
              <a:t> </a:t>
            </a:r>
            <a:r>
              <a:rPr lang="en-US" sz="2400" dirty="0" err="1">
                <a:solidFill>
                  <a:schemeClr val="tx1">
                    <a:lumMod val="95000"/>
                    <a:lumOff val="5000"/>
                  </a:schemeClr>
                </a:solidFill>
              </a:rPr>
              <a:t>dựng</a:t>
            </a:r>
            <a:r>
              <a:rPr lang="en-US" sz="2400" dirty="0">
                <a:solidFill>
                  <a:schemeClr val="tx1">
                    <a:lumMod val="95000"/>
                    <a:lumOff val="5000"/>
                  </a:schemeClr>
                </a:solidFill>
              </a:rPr>
              <a:t> </a:t>
            </a:r>
            <a:r>
              <a:rPr lang="en-US" sz="2400" dirty="0" err="1">
                <a:solidFill>
                  <a:schemeClr val="tx1">
                    <a:lumMod val="95000"/>
                    <a:lumOff val="5000"/>
                  </a:schemeClr>
                </a:solidFill>
              </a:rPr>
              <a:t>phần</a:t>
            </a:r>
            <a:r>
              <a:rPr lang="en-US" sz="2400" dirty="0">
                <a:solidFill>
                  <a:schemeClr val="tx1">
                    <a:lumMod val="95000"/>
                    <a:lumOff val="5000"/>
                  </a:schemeClr>
                </a:solidFill>
              </a:rPr>
              <a:t> </a:t>
            </a:r>
            <a:r>
              <a:rPr lang="en-US" sz="2400" dirty="0" err="1">
                <a:solidFill>
                  <a:schemeClr val="tx1">
                    <a:lumMod val="95000"/>
                    <a:lumOff val="5000"/>
                  </a:schemeClr>
                </a:solidFill>
              </a:rPr>
              <a:t>mềm</a:t>
            </a:r>
            <a:endParaRPr lang="en-US" sz="2400" dirty="0">
              <a:solidFill>
                <a:schemeClr val="tx1">
                  <a:lumMod val="95000"/>
                  <a:lumOff val="5000"/>
                </a:schemeClr>
              </a:solidFill>
            </a:endParaRPr>
          </a:p>
        </p:txBody>
      </p:sp>
    </p:spTree>
    <p:extLst>
      <p:ext uri="{BB962C8B-B14F-4D97-AF65-F5344CB8AC3E}">
        <p14:creationId xmlns:p14="http://schemas.microsoft.com/office/powerpoint/2010/main" val="365149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20</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Thuật toán mã hóa ngược</a:t>
            </a:r>
            <a:endParaRPr lang="en-US" sz="2800" b="1" dirty="0">
              <a:solidFill>
                <a:schemeClr val="bg1">
                  <a:lumMod val="95000"/>
                </a:schemeClr>
              </a:solidFill>
            </a:endParaRPr>
          </a:p>
        </p:txBody>
      </p:sp>
      <p:pic>
        <p:nvPicPr>
          <p:cNvPr id="9" name="Picture 8">
            <a:extLst>
              <a:ext uri="{FF2B5EF4-FFF2-40B4-BE49-F238E27FC236}">
                <a16:creationId xmlns:a16="http://schemas.microsoft.com/office/drawing/2014/main" id="{39236C58-95AD-9834-9B8A-C432B87E3765}"/>
              </a:ext>
            </a:extLst>
          </p:cNvPr>
          <p:cNvPicPr>
            <a:picLocks noChangeAspect="1"/>
          </p:cNvPicPr>
          <p:nvPr/>
        </p:nvPicPr>
        <p:blipFill>
          <a:blip r:embed="rId2"/>
          <a:stretch>
            <a:fillRect/>
          </a:stretch>
        </p:blipFill>
        <p:spPr>
          <a:xfrm>
            <a:off x="797429" y="964293"/>
            <a:ext cx="7549142" cy="5313684"/>
          </a:xfrm>
          <a:prstGeom prst="rect">
            <a:avLst/>
          </a:prstGeom>
        </p:spPr>
      </p:pic>
    </p:spTree>
    <p:extLst>
      <p:ext uri="{BB962C8B-B14F-4D97-AF65-F5344CB8AC3E}">
        <p14:creationId xmlns:p14="http://schemas.microsoft.com/office/powerpoint/2010/main" val="3651157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21</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Thuật toán mã hóa ngược</a:t>
            </a:r>
            <a:endParaRPr lang="en-US" sz="2800" b="1" dirty="0">
              <a:solidFill>
                <a:schemeClr val="bg1">
                  <a:lumMod val="95000"/>
                </a:schemeClr>
              </a:solidFill>
            </a:endParaRPr>
          </a:p>
        </p:txBody>
      </p:sp>
      <p:pic>
        <p:nvPicPr>
          <p:cNvPr id="3" name="Picture 2">
            <a:extLst>
              <a:ext uri="{FF2B5EF4-FFF2-40B4-BE49-F238E27FC236}">
                <a16:creationId xmlns:a16="http://schemas.microsoft.com/office/drawing/2014/main" id="{EA3A3A81-9EAA-F911-89A1-61EAF721B1AB}"/>
              </a:ext>
            </a:extLst>
          </p:cNvPr>
          <p:cNvPicPr>
            <a:picLocks noChangeAspect="1"/>
          </p:cNvPicPr>
          <p:nvPr/>
        </p:nvPicPr>
        <p:blipFill>
          <a:blip r:embed="rId2"/>
          <a:stretch>
            <a:fillRect/>
          </a:stretch>
        </p:blipFill>
        <p:spPr>
          <a:xfrm>
            <a:off x="0" y="1956673"/>
            <a:ext cx="9144000" cy="750094"/>
          </a:xfrm>
          <a:prstGeom prst="rect">
            <a:avLst/>
          </a:prstGeom>
        </p:spPr>
      </p:pic>
      <p:sp>
        <p:nvSpPr>
          <p:cNvPr id="4" name="TextBox 3">
            <a:extLst>
              <a:ext uri="{FF2B5EF4-FFF2-40B4-BE49-F238E27FC236}">
                <a16:creationId xmlns:a16="http://schemas.microsoft.com/office/drawing/2014/main" id="{35656979-867E-85D7-018A-7DFCA4CFB61F}"/>
              </a:ext>
            </a:extLst>
          </p:cNvPr>
          <p:cNvSpPr txBox="1"/>
          <p:nvPr/>
        </p:nvSpPr>
        <p:spPr>
          <a:xfrm>
            <a:off x="353075" y="1381760"/>
            <a:ext cx="7937622" cy="461665"/>
          </a:xfrm>
          <a:prstGeom prst="rect">
            <a:avLst/>
          </a:prstGeom>
          <a:noFill/>
        </p:spPr>
        <p:txBody>
          <a:bodyPr wrap="none" rtlCol="0">
            <a:spAutoFit/>
          </a:bodyPr>
          <a:lstStyle/>
          <a:p>
            <a:pPr marL="342900" indent="-342900">
              <a:buFont typeface="Arial" panose="020B0604020202020204" pitchFamily="34" charset="0"/>
              <a:buChar char="•"/>
            </a:pPr>
            <a:r>
              <a:rPr lang="en-US" sz="2400" b="1"/>
              <a:t>Phép biến đổi tương đương InvShiftRows và InvSubBytes:</a:t>
            </a:r>
          </a:p>
        </p:txBody>
      </p:sp>
      <p:sp>
        <p:nvSpPr>
          <p:cNvPr id="7" name="TextBox 6">
            <a:extLst>
              <a:ext uri="{FF2B5EF4-FFF2-40B4-BE49-F238E27FC236}">
                <a16:creationId xmlns:a16="http://schemas.microsoft.com/office/drawing/2014/main" id="{BC5E0D81-8160-3C8B-9568-59ABC3ED00A6}"/>
              </a:ext>
            </a:extLst>
          </p:cNvPr>
          <p:cNvSpPr txBox="1"/>
          <p:nvPr/>
        </p:nvSpPr>
        <p:spPr>
          <a:xfrm>
            <a:off x="353075" y="3196979"/>
            <a:ext cx="8289192" cy="461665"/>
          </a:xfrm>
          <a:prstGeom prst="rect">
            <a:avLst/>
          </a:prstGeom>
          <a:noFill/>
        </p:spPr>
        <p:txBody>
          <a:bodyPr wrap="none" rtlCol="0">
            <a:spAutoFit/>
          </a:bodyPr>
          <a:lstStyle/>
          <a:p>
            <a:pPr marL="342900" indent="-342900">
              <a:buFont typeface="Arial" panose="020B0604020202020204" pitchFamily="34" charset="0"/>
              <a:buChar char="•"/>
            </a:pPr>
            <a:r>
              <a:rPr lang="en-US" sz="2400" b="1"/>
              <a:t>Phép biến đổi tương đương InvMixColumn và AddRoundKey</a:t>
            </a:r>
          </a:p>
        </p:txBody>
      </p:sp>
      <p:pic>
        <p:nvPicPr>
          <p:cNvPr id="10" name="Picture 9">
            <a:extLst>
              <a:ext uri="{FF2B5EF4-FFF2-40B4-BE49-F238E27FC236}">
                <a16:creationId xmlns:a16="http://schemas.microsoft.com/office/drawing/2014/main" id="{A14F24CD-BFD7-473F-3792-1707AED9DB78}"/>
              </a:ext>
            </a:extLst>
          </p:cNvPr>
          <p:cNvPicPr>
            <a:picLocks noChangeAspect="1"/>
          </p:cNvPicPr>
          <p:nvPr/>
        </p:nvPicPr>
        <p:blipFill>
          <a:blip r:embed="rId3"/>
          <a:stretch>
            <a:fillRect/>
          </a:stretch>
        </p:blipFill>
        <p:spPr>
          <a:xfrm>
            <a:off x="0" y="4060321"/>
            <a:ext cx="9144000" cy="515609"/>
          </a:xfrm>
          <a:prstGeom prst="rect">
            <a:avLst/>
          </a:prstGeom>
        </p:spPr>
      </p:pic>
    </p:spTree>
    <p:extLst>
      <p:ext uri="{BB962C8B-B14F-4D97-AF65-F5344CB8AC3E}">
        <p14:creationId xmlns:p14="http://schemas.microsoft.com/office/powerpoint/2010/main" val="3435410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22</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lumMod val="95000"/>
                  </a:schemeClr>
                </a:solidFill>
              </a:rPr>
              <a:t>Thuật toán mã hóa ngược</a:t>
            </a:r>
            <a:endParaRPr lang="en-US" sz="2800" b="1" dirty="0">
              <a:solidFill>
                <a:schemeClr val="bg1">
                  <a:lumMod val="95000"/>
                </a:schemeClr>
              </a:solidFill>
            </a:endParaRPr>
          </a:p>
        </p:txBody>
      </p:sp>
      <p:pic>
        <p:nvPicPr>
          <p:cNvPr id="3" name="Picture 2">
            <a:extLst>
              <a:ext uri="{FF2B5EF4-FFF2-40B4-BE49-F238E27FC236}">
                <a16:creationId xmlns:a16="http://schemas.microsoft.com/office/drawing/2014/main" id="{50851F57-2C49-A3E2-862D-7E872A2EDAA9}"/>
              </a:ext>
            </a:extLst>
          </p:cNvPr>
          <p:cNvPicPr>
            <a:picLocks noChangeAspect="1"/>
          </p:cNvPicPr>
          <p:nvPr/>
        </p:nvPicPr>
        <p:blipFill>
          <a:blip r:embed="rId2"/>
          <a:stretch>
            <a:fillRect/>
          </a:stretch>
        </p:blipFill>
        <p:spPr>
          <a:xfrm>
            <a:off x="2581275" y="850596"/>
            <a:ext cx="3717925" cy="5550204"/>
          </a:xfrm>
          <a:prstGeom prst="rect">
            <a:avLst/>
          </a:prstGeom>
        </p:spPr>
      </p:pic>
    </p:spTree>
    <p:extLst>
      <p:ext uri="{BB962C8B-B14F-4D97-AF65-F5344CB8AC3E}">
        <p14:creationId xmlns:p14="http://schemas.microsoft.com/office/powerpoint/2010/main" val="3094798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23</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pic>
        <p:nvPicPr>
          <p:cNvPr id="9" name="Picture 8">
            <a:extLst>
              <a:ext uri="{FF2B5EF4-FFF2-40B4-BE49-F238E27FC236}">
                <a16:creationId xmlns:a16="http://schemas.microsoft.com/office/drawing/2014/main" id="{63375009-57CE-2B41-CCD6-693778A0F06F}"/>
              </a:ext>
            </a:extLst>
          </p:cNvPr>
          <p:cNvPicPr>
            <a:picLocks noChangeAspect="1"/>
          </p:cNvPicPr>
          <p:nvPr/>
        </p:nvPicPr>
        <p:blipFill>
          <a:blip r:embed="rId2"/>
          <a:stretch>
            <a:fillRect/>
          </a:stretch>
        </p:blipFill>
        <p:spPr>
          <a:xfrm>
            <a:off x="1354772" y="818223"/>
            <a:ext cx="7474268" cy="5576886"/>
          </a:xfrm>
          <a:prstGeom prst="rect">
            <a:avLst/>
          </a:prstGeom>
        </p:spPr>
      </p:pic>
      <p:sp>
        <p:nvSpPr>
          <p:cNvPr id="10" name="TextBox 9">
            <a:extLst>
              <a:ext uri="{FF2B5EF4-FFF2-40B4-BE49-F238E27FC236}">
                <a16:creationId xmlns:a16="http://schemas.microsoft.com/office/drawing/2014/main" id="{93398946-E82F-55E3-41DF-C7B174DA3494}"/>
              </a:ext>
            </a:extLst>
          </p:cNvPr>
          <p:cNvSpPr txBox="1"/>
          <p:nvPr/>
        </p:nvSpPr>
        <p:spPr>
          <a:xfrm>
            <a:off x="314960" y="995680"/>
            <a:ext cx="1650452" cy="461665"/>
          </a:xfrm>
          <a:prstGeom prst="rect">
            <a:avLst/>
          </a:prstGeom>
          <a:noFill/>
        </p:spPr>
        <p:txBody>
          <a:bodyPr wrap="none" rtlCol="0">
            <a:spAutoFit/>
          </a:bodyPr>
          <a:lstStyle/>
          <a:p>
            <a:r>
              <a:rPr lang="en-US" sz="2400" b="1"/>
              <a:t>Đặt vấn đề:</a:t>
            </a:r>
          </a:p>
        </p:txBody>
      </p:sp>
    </p:spTree>
    <p:extLst>
      <p:ext uri="{BB962C8B-B14F-4D97-AF65-F5344CB8AC3E}">
        <p14:creationId xmlns:p14="http://schemas.microsoft.com/office/powerpoint/2010/main" val="141112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ED85-5EDA-E0AB-F872-643A4CB12C29}"/>
              </a:ext>
            </a:extLst>
          </p:cNvPr>
          <p:cNvSpPr>
            <a:spLocks noGrp="1"/>
          </p:cNvSpPr>
          <p:nvPr>
            <p:ph type="title"/>
          </p:nvPr>
        </p:nvSpPr>
        <p:spPr/>
        <p:txBody>
          <a:bodyPr/>
          <a:lstStyle/>
          <a:p>
            <a:r>
              <a:rPr lang="en-US" sz="2800" b="1">
                <a:solidFill>
                  <a:schemeClr val="bg1"/>
                </a:solidFill>
              </a:rPr>
              <a:t>XÂY DỰNG PHẦN MỀM TRUYỀN DỮ LIỆU</a:t>
            </a:r>
            <a:br>
              <a:rPr lang="en-US" sz="2800" b="1">
                <a:solidFill>
                  <a:schemeClr val="bg1"/>
                </a:solidFill>
              </a:rPr>
            </a:br>
            <a:endParaRPr lang="en-US"/>
          </a:p>
        </p:txBody>
      </p:sp>
      <p:sp>
        <p:nvSpPr>
          <p:cNvPr id="5" name="Slide Number Placeholder 4">
            <a:extLst>
              <a:ext uri="{FF2B5EF4-FFF2-40B4-BE49-F238E27FC236}">
                <a16:creationId xmlns:a16="http://schemas.microsoft.com/office/drawing/2014/main" id="{D980C703-527C-9D22-77C5-3F49095DA717}"/>
              </a:ext>
            </a:extLst>
          </p:cNvPr>
          <p:cNvSpPr>
            <a:spLocks noGrp="1"/>
          </p:cNvSpPr>
          <p:nvPr>
            <p:ph type="sldNum" sz="quarter" idx="12"/>
          </p:nvPr>
        </p:nvSpPr>
        <p:spPr/>
        <p:txBody>
          <a:bodyPr/>
          <a:lstStyle/>
          <a:p>
            <a:fld id="{9EA0BE3B-158A-4EDF-80DC-E394A0D1600F}" type="slidenum">
              <a:rPr lang="en-US" smtClean="0"/>
              <a:pPr/>
              <a:t>24</a:t>
            </a:fld>
            <a:endParaRPr lang="en-US" dirty="0"/>
          </a:p>
        </p:txBody>
      </p:sp>
      <p:pic>
        <p:nvPicPr>
          <p:cNvPr id="7" name="Picture 6" descr="Diagram&#10;&#10;Description automatically generated">
            <a:extLst>
              <a:ext uri="{FF2B5EF4-FFF2-40B4-BE49-F238E27FC236}">
                <a16:creationId xmlns:a16="http://schemas.microsoft.com/office/drawing/2014/main" id="{DDFD568E-DBB4-03FA-40B6-51F93A6D3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24" y="864234"/>
            <a:ext cx="6609323" cy="5292725"/>
          </a:xfrm>
          <a:prstGeom prst="rect">
            <a:avLst/>
          </a:prstGeom>
        </p:spPr>
      </p:pic>
    </p:spTree>
    <p:extLst>
      <p:ext uri="{BB962C8B-B14F-4D97-AF65-F5344CB8AC3E}">
        <p14:creationId xmlns:p14="http://schemas.microsoft.com/office/powerpoint/2010/main" val="3963431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0D2847-9003-1812-80C5-6D37100BA765}"/>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7" name="Title 1">
            <a:extLst>
              <a:ext uri="{FF2B5EF4-FFF2-40B4-BE49-F238E27FC236}">
                <a16:creationId xmlns:a16="http://schemas.microsoft.com/office/drawing/2014/main" id="{9C3C6149-3455-281B-7E27-623F3F9CE0DF}"/>
              </a:ext>
            </a:extLst>
          </p:cNvPr>
          <p:cNvSpPr>
            <a:spLocks noGrp="1"/>
          </p:cNvSpPr>
          <p:nvPr>
            <p:ph type="title"/>
          </p:nvPr>
        </p:nvSpPr>
        <p:spPr>
          <a:xfrm>
            <a:off x="235077" y="78613"/>
            <a:ext cx="8673846" cy="451739"/>
          </a:xfrm>
        </p:spPr>
        <p:txBody>
          <a:bodyPr/>
          <a:lstStyle/>
          <a:p>
            <a:r>
              <a:rPr lang="en-US" sz="2800" b="1">
                <a:solidFill>
                  <a:schemeClr val="bg1"/>
                </a:solidFill>
              </a:rPr>
              <a:t>XÂY DỰNG PHẦN MỀM TRUYỀN DỮ LIỆU</a:t>
            </a:r>
            <a:br>
              <a:rPr lang="en-US" sz="2800" b="1">
                <a:solidFill>
                  <a:schemeClr val="bg1"/>
                </a:solidFill>
              </a:rPr>
            </a:br>
            <a:endParaRPr lang="en-US"/>
          </a:p>
        </p:txBody>
      </p:sp>
      <p:pic>
        <p:nvPicPr>
          <p:cNvPr id="1026" name="Picture 2" descr="Visual Studio Code là gì? Tính năng của Visual Studio Code - Fptshop.com.vn">
            <a:extLst>
              <a:ext uri="{FF2B5EF4-FFF2-40B4-BE49-F238E27FC236}">
                <a16:creationId xmlns:a16="http://schemas.microsoft.com/office/drawing/2014/main" id="{76BE7C5B-AD1D-5AAF-EDAF-75D6C1B9D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7" y="2022475"/>
            <a:ext cx="4219575" cy="281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9FCD885-E35B-CAA1-1EC0-11901C3CA943}"/>
              </a:ext>
            </a:extLst>
          </p:cNvPr>
          <p:cNvPicPr>
            <a:picLocks noChangeAspect="1"/>
          </p:cNvPicPr>
          <p:nvPr/>
        </p:nvPicPr>
        <p:blipFill>
          <a:blip r:embed="rId3"/>
          <a:stretch>
            <a:fillRect/>
          </a:stretch>
        </p:blipFill>
        <p:spPr>
          <a:xfrm>
            <a:off x="5161280" y="1432815"/>
            <a:ext cx="3163716" cy="3803649"/>
          </a:xfrm>
          <a:prstGeom prst="rect">
            <a:avLst/>
          </a:prstGeom>
        </p:spPr>
      </p:pic>
      <p:cxnSp>
        <p:nvCxnSpPr>
          <p:cNvPr id="11" name="Straight Connector 10">
            <a:extLst>
              <a:ext uri="{FF2B5EF4-FFF2-40B4-BE49-F238E27FC236}">
                <a16:creationId xmlns:a16="http://schemas.microsoft.com/office/drawing/2014/main" id="{D1FE3827-52AC-2B87-6E4B-38A026ED2AF4}"/>
              </a:ext>
            </a:extLst>
          </p:cNvPr>
          <p:cNvCxnSpPr/>
          <p:nvPr/>
        </p:nvCxnSpPr>
        <p:spPr>
          <a:xfrm>
            <a:off x="4689350" y="1849120"/>
            <a:ext cx="0" cy="315976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111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636885-32A6-13BA-14B6-D7D4C7C2B820}"/>
              </a:ext>
            </a:extLst>
          </p:cNvPr>
          <p:cNvSpPr>
            <a:spLocks noGrp="1"/>
          </p:cNvSpPr>
          <p:nvPr>
            <p:ph type="sldNum" sz="quarter" idx="12"/>
          </p:nvPr>
        </p:nvSpPr>
        <p:spPr/>
        <p:txBody>
          <a:bodyPr/>
          <a:lstStyle/>
          <a:p>
            <a:fld id="{9EA0BE3B-158A-4EDF-80DC-E394A0D1600F}" type="slidenum">
              <a:rPr lang="en-US" smtClean="0"/>
              <a:pPr/>
              <a:t>26</a:t>
            </a:fld>
            <a:endParaRPr lang="en-US" dirty="0"/>
          </a:p>
        </p:txBody>
      </p:sp>
      <p:pic>
        <p:nvPicPr>
          <p:cNvPr id="7" name="Picture 6">
            <a:extLst>
              <a:ext uri="{FF2B5EF4-FFF2-40B4-BE49-F238E27FC236}">
                <a16:creationId xmlns:a16="http://schemas.microsoft.com/office/drawing/2014/main" id="{242F6D2D-3AE5-7662-DF4C-C2FDCAAD2BEE}"/>
              </a:ext>
            </a:extLst>
          </p:cNvPr>
          <p:cNvPicPr>
            <a:picLocks noChangeAspect="1"/>
          </p:cNvPicPr>
          <p:nvPr/>
        </p:nvPicPr>
        <p:blipFill>
          <a:blip r:embed="rId2"/>
          <a:stretch>
            <a:fillRect/>
          </a:stretch>
        </p:blipFill>
        <p:spPr>
          <a:xfrm>
            <a:off x="1247140" y="1444624"/>
            <a:ext cx="6709770" cy="3970655"/>
          </a:xfrm>
          <a:prstGeom prst="rect">
            <a:avLst/>
          </a:prstGeom>
        </p:spPr>
      </p:pic>
      <p:sp>
        <p:nvSpPr>
          <p:cNvPr id="8" name="TextBox 7">
            <a:extLst>
              <a:ext uri="{FF2B5EF4-FFF2-40B4-BE49-F238E27FC236}">
                <a16:creationId xmlns:a16="http://schemas.microsoft.com/office/drawing/2014/main" id="{701CFE7D-0200-9115-B78A-002CC0B848FE}"/>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sp>
        <p:nvSpPr>
          <p:cNvPr id="9" name="TextBox 8">
            <a:extLst>
              <a:ext uri="{FF2B5EF4-FFF2-40B4-BE49-F238E27FC236}">
                <a16:creationId xmlns:a16="http://schemas.microsoft.com/office/drawing/2014/main" id="{9FECCD39-C7CF-99C8-DC76-C16C1A877C0C}"/>
              </a:ext>
            </a:extLst>
          </p:cNvPr>
          <p:cNvSpPr txBox="1"/>
          <p:nvPr/>
        </p:nvSpPr>
        <p:spPr>
          <a:xfrm>
            <a:off x="3370389" y="5593592"/>
            <a:ext cx="2403222" cy="400110"/>
          </a:xfrm>
          <a:prstGeom prst="rect">
            <a:avLst/>
          </a:prstGeom>
          <a:noFill/>
        </p:spPr>
        <p:txBody>
          <a:bodyPr wrap="none" rtlCol="0">
            <a:spAutoFit/>
          </a:bodyPr>
          <a:lstStyle/>
          <a:p>
            <a:r>
              <a:rPr lang="en-US" sz="2000" b="1"/>
              <a:t>Giao diện phần mềm</a:t>
            </a:r>
          </a:p>
        </p:txBody>
      </p:sp>
    </p:spTree>
    <p:extLst>
      <p:ext uri="{BB962C8B-B14F-4D97-AF65-F5344CB8AC3E}">
        <p14:creationId xmlns:p14="http://schemas.microsoft.com/office/powerpoint/2010/main" val="364457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636885-32A6-13BA-14B6-D7D4C7C2B82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8" name="TextBox 7">
            <a:extLst>
              <a:ext uri="{FF2B5EF4-FFF2-40B4-BE49-F238E27FC236}">
                <a16:creationId xmlns:a16="http://schemas.microsoft.com/office/drawing/2014/main" id="{701CFE7D-0200-9115-B78A-002CC0B848FE}"/>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pic>
        <p:nvPicPr>
          <p:cNvPr id="3" name="Picture 2">
            <a:extLst>
              <a:ext uri="{FF2B5EF4-FFF2-40B4-BE49-F238E27FC236}">
                <a16:creationId xmlns:a16="http://schemas.microsoft.com/office/drawing/2014/main" id="{97C26228-8D70-E1E6-1021-95E8ADBD0975}"/>
              </a:ext>
            </a:extLst>
          </p:cNvPr>
          <p:cNvPicPr>
            <a:picLocks noChangeAspect="1"/>
          </p:cNvPicPr>
          <p:nvPr/>
        </p:nvPicPr>
        <p:blipFill>
          <a:blip r:embed="rId2"/>
          <a:stretch>
            <a:fillRect/>
          </a:stretch>
        </p:blipFill>
        <p:spPr>
          <a:xfrm>
            <a:off x="1540986" y="1027747"/>
            <a:ext cx="6282214" cy="4533917"/>
          </a:xfrm>
          <a:prstGeom prst="rect">
            <a:avLst/>
          </a:prstGeom>
        </p:spPr>
      </p:pic>
      <p:sp>
        <p:nvSpPr>
          <p:cNvPr id="4" name="TextBox 3">
            <a:extLst>
              <a:ext uri="{FF2B5EF4-FFF2-40B4-BE49-F238E27FC236}">
                <a16:creationId xmlns:a16="http://schemas.microsoft.com/office/drawing/2014/main" id="{75AE1804-53B0-2BAB-9E61-7DE7CBA86AA0}"/>
              </a:ext>
            </a:extLst>
          </p:cNvPr>
          <p:cNvSpPr txBox="1"/>
          <p:nvPr/>
        </p:nvSpPr>
        <p:spPr>
          <a:xfrm>
            <a:off x="3556000" y="5666785"/>
            <a:ext cx="1871025" cy="400110"/>
          </a:xfrm>
          <a:prstGeom prst="rect">
            <a:avLst/>
          </a:prstGeom>
          <a:noFill/>
        </p:spPr>
        <p:txBody>
          <a:bodyPr wrap="none" rtlCol="0">
            <a:spAutoFit/>
          </a:bodyPr>
          <a:lstStyle/>
          <a:p>
            <a:r>
              <a:rPr lang="en-US" sz="2000" b="1"/>
              <a:t>Chọn file để gửi</a:t>
            </a:r>
          </a:p>
        </p:txBody>
      </p:sp>
    </p:spTree>
    <p:extLst>
      <p:ext uri="{BB962C8B-B14F-4D97-AF65-F5344CB8AC3E}">
        <p14:creationId xmlns:p14="http://schemas.microsoft.com/office/powerpoint/2010/main" val="3584167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636885-32A6-13BA-14B6-D7D4C7C2B820}"/>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8" name="TextBox 7">
            <a:extLst>
              <a:ext uri="{FF2B5EF4-FFF2-40B4-BE49-F238E27FC236}">
                <a16:creationId xmlns:a16="http://schemas.microsoft.com/office/drawing/2014/main" id="{701CFE7D-0200-9115-B78A-002CC0B848FE}"/>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sp>
        <p:nvSpPr>
          <p:cNvPr id="4" name="TextBox 3">
            <a:extLst>
              <a:ext uri="{FF2B5EF4-FFF2-40B4-BE49-F238E27FC236}">
                <a16:creationId xmlns:a16="http://schemas.microsoft.com/office/drawing/2014/main" id="{75AE1804-53B0-2BAB-9E61-7DE7CBA86AA0}"/>
              </a:ext>
            </a:extLst>
          </p:cNvPr>
          <p:cNvSpPr txBox="1"/>
          <p:nvPr/>
        </p:nvSpPr>
        <p:spPr>
          <a:xfrm>
            <a:off x="3556000" y="5666785"/>
            <a:ext cx="2219197" cy="400110"/>
          </a:xfrm>
          <a:prstGeom prst="rect">
            <a:avLst/>
          </a:prstGeom>
          <a:noFill/>
        </p:spPr>
        <p:txBody>
          <a:bodyPr wrap="none" rtlCol="0">
            <a:spAutoFit/>
          </a:bodyPr>
          <a:lstStyle/>
          <a:p>
            <a:r>
              <a:rPr lang="en-US" sz="2000" b="1"/>
              <a:t>Gửi file thành công</a:t>
            </a:r>
          </a:p>
        </p:txBody>
      </p:sp>
      <p:pic>
        <p:nvPicPr>
          <p:cNvPr id="6" name="Picture 5">
            <a:extLst>
              <a:ext uri="{FF2B5EF4-FFF2-40B4-BE49-F238E27FC236}">
                <a16:creationId xmlns:a16="http://schemas.microsoft.com/office/drawing/2014/main" id="{462B0258-563C-679A-C2AD-430CFCE3AEA2}"/>
              </a:ext>
            </a:extLst>
          </p:cNvPr>
          <p:cNvPicPr>
            <a:picLocks noChangeAspect="1"/>
          </p:cNvPicPr>
          <p:nvPr/>
        </p:nvPicPr>
        <p:blipFill>
          <a:blip r:embed="rId2"/>
          <a:stretch>
            <a:fillRect/>
          </a:stretch>
        </p:blipFill>
        <p:spPr>
          <a:xfrm>
            <a:off x="1231582" y="1368064"/>
            <a:ext cx="6848979" cy="4026896"/>
          </a:xfrm>
          <a:prstGeom prst="rect">
            <a:avLst/>
          </a:prstGeom>
        </p:spPr>
      </p:pic>
    </p:spTree>
    <p:extLst>
      <p:ext uri="{BB962C8B-B14F-4D97-AF65-F5344CB8AC3E}">
        <p14:creationId xmlns:p14="http://schemas.microsoft.com/office/powerpoint/2010/main" val="210939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636885-32A6-13BA-14B6-D7D4C7C2B82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8" name="TextBox 7">
            <a:extLst>
              <a:ext uri="{FF2B5EF4-FFF2-40B4-BE49-F238E27FC236}">
                <a16:creationId xmlns:a16="http://schemas.microsoft.com/office/drawing/2014/main" id="{701CFE7D-0200-9115-B78A-002CC0B848FE}"/>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sp>
        <p:nvSpPr>
          <p:cNvPr id="4" name="TextBox 3">
            <a:extLst>
              <a:ext uri="{FF2B5EF4-FFF2-40B4-BE49-F238E27FC236}">
                <a16:creationId xmlns:a16="http://schemas.microsoft.com/office/drawing/2014/main" id="{75AE1804-53B0-2BAB-9E61-7DE7CBA86AA0}"/>
              </a:ext>
            </a:extLst>
          </p:cNvPr>
          <p:cNvSpPr txBox="1"/>
          <p:nvPr/>
        </p:nvSpPr>
        <p:spPr>
          <a:xfrm>
            <a:off x="3359182" y="5719345"/>
            <a:ext cx="2869119" cy="400110"/>
          </a:xfrm>
          <a:prstGeom prst="rect">
            <a:avLst/>
          </a:prstGeom>
          <a:noFill/>
        </p:spPr>
        <p:txBody>
          <a:bodyPr wrap="none" rtlCol="0">
            <a:spAutoFit/>
          </a:bodyPr>
          <a:lstStyle/>
          <a:p>
            <a:r>
              <a:rPr lang="en-US" sz="2000" b="1"/>
              <a:t>Mã hóa và giải mã file txt</a:t>
            </a:r>
          </a:p>
        </p:txBody>
      </p:sp>
      <p:pic>
        <p:nvPicPr>
          <p:cNvPr id="3" name="Picture 2" descr="Graphical user interface, application, Word&#10;&#10;Description automatically generated">
            <a:extLst>
              <a:ext uri="{FF2B5EF4-FFF2-40B4-BE49-F238E27FC236}">
                <a16:creationId xmlns:a16="http://schemas.microsoft.com/office/drawing/2014/main" id="{6D9B5251-110B-E5B5-D20A-B5A833C21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65" y="899520"/>
            <a:ext cx="7928355" cy="4767265"/>
          </a:xfrm>
          <a:prstGeom prst="rect">
            <a:avLst/>
          </a:prstGeom>
        </p:spPr>
      </p:pic>
    </p:spTree>
    <p:extLst>
      <p:ext uri="{BB962C8B-B14F-4D97-AF65-F5344CB8AC3E}">
        <p14:creationId xmlns:p14="http://schemas.microsoft.com/office/powerpoint/2010/main" val="393249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3</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a:solidFill>
                  <a:schemeClr val="bg1">
                    <a:lumMod val="95000"/>
                  </a:schemeClr>
                </a:solidFill>
              </a:rPr>
              <a:t>I.1. </a:t>
            </a:r>
            <a:r>
              <a:rPr lang="en-US" sz="2800" b="1" dirty="0" err="1">
                <a:solidFill>
                  <a:schemeClr val="bg1">
                    <a:lumMod val="95000"/>
                  </a:schemeClr>
                </a:solidFill>
              </a:rPr>
              <a:t>Giới</a:t>
            </a:r>
            <a:r>
              <a:rPr lang="en-US" sz="2800" b="1" dirty="0">
                <a:solidFill>
                  <a:schemeClr val="bg1">
                    <a:lumMod val="95000"/>
                  </a:schemeClr>
                </a:solidFill>
              </a:rPr>
              <a:t> </a:t>
            </a:r>
            <a:r>
              <a:rPr lang="en-US" sz="2800" b="1" dirty="0" err="1">
                <a:solidFill>
                  <a:schemeClr val="bg1">
                    <a:lumMod val="95000"/>
                  </a:schemeClr>
                </a:solidFill>
              </a:rPr>
              <a:t>thiệu</a:t>
            </a:r>
            <a:r>
              <a:rPr lang="en-US" sz="2800" b="1" dirty="0">
                <a:solidFill>
                  <a:schemeClr val="bg1">
                    <a:lumMod val="95000"/>
                  </a:schemeClr>
                </a:solidFill>
              </a:rPr>
              <a:t> </a:t>
            </a:r>
            <a:r>
              <a:rPr lang="en-US" sz="2800" b="1" dirty="0" err="1">
                <a:solidFill>
                  <a:schemeClr val="bg1">
                    <a:lumMod val="95000"/>
                  </a:schemeClr>
                </a:solidFill>
              </a:rPr>
              <a:t>chung</a:t>
            </a:r>
            <a:r>
              <a:rPr lang="en-US" sz="2800" b="1" dirty="0">
                <a:solidFill>
                  <a:schemeClr val="bg1">
                    <a:lumMod val="95000"/>
                  </a:schemeClr>
                </a:solidFill>
              </a:rPr>
              <a:t> </a:t>
            </a:r>
            <a:r>
              <a:rPr lang="en-US" sz="2800" b="1" dirty="0" err="1">
                <a:solidFill>
                  <a:schemeClr val="bg1">
                    <a:lumMod val="95000"/>
                  </a:schemeClr>
                </a:solidFill>
              </a:rPr>
              <a:t>về</a:t>
            </a:r>
            <a:r>
              <a:rPr lang="en-US" sz="2800" b="1" dirty="0">
                <a:solidFill>
                  <a:schemeClr val="bg1">
                    <a:lumMod val="95000"/>
                  </a:schemeClr>
                </a:solidFill>
              </a:rPr>
              <a:t> AES</a:t>
            </a:r>
          </a:p>
        </p:txBody>
      </p:sp>
      <p:sp>
        <p:nvSpPr>
          <p:cNvPr id="2" name="TextBox 1">
            <a:extLst>
              <a:ext uri="{FF2B5EF4-FFF2-40B4-BE49-F238E27FC236}">
                <a16:creationId xmlns:a16="http://schemas.microsoft.com/office/drawing/2014/main" id="{C3F6D53F-117E-8CF5-2B38-F45BD5259A85}"/>
              </a:ext>
            </a:extLst>
          </p:cNvPr>
          <p:cNvSpPr txBox="1"/>
          <p:nvPr/>
        </p:nvSpPr>
        <p:spPr>
          <a:xfrm>
            <a:off x="438082" y="953052"/>
            <a:ext cx="8267836" cy="1835567"/>
          </a:xfrm>
          <a:prstGeom prst="rect">
            <a:avLst/>
          </a:prstGeom>
          <a:noFill/>
        </p:spPr>
        <p:txBody>
          <a:bodyPr wrap="square" rtlCol="0">
            <a:spAutoFit/>
          </a:bodyPr>
          <a:lstStyle/>
          <a:p>
            <a:pPr>
              <a:lnSpc>
                <a:spcPct val="120000"/>
              </a:lnSpc>
            </a:pPr>
            <a:r>
              <a:rPr lang="en-US" sz="2400" b="1" dirty="0" err="1">
                <a:latin typeface="Calibri (Body)"/>
              </a:rPr>
              <a:t>Lịch</a:t>
            </a:r>
            <a:r>
              <a:rPr lang="en-US" sz="2400" b="1" dirty="0">
                <a:latin typeface="Calibri (Body)"/>
              </a:rPr>
              <a:t> </a:t>
            </a:r>
            <a:r>
              <a:rPr lang="en-US" sz="2400" b="1" dirty="0" err="1">
                <a:latin typeface="Calibri (Body)"/>
              </a:rPr>
              <a:t>sử</a:t>
            </a:r>
            <a:r>
              <a:rPr lang="en-US" sz="2400" b="1" dirty="0">
                <a:latin typeface="Calibri (Body)"/>
              </a:rPr>
              <a:t> : </a:t>
            </a:r>
            <a:r>
              <a:rPr lang="en-US" sz="2400" dirty="0" err="1">
                <a:latin typeface="Calibri (Body)"/>
              </a:rPr>
              <a:t>Tháng</a:t>
            </a:r>
            <a:r>
              <a:rPr lang="en-US" sz="2400" dirty="0">
                <a:latin typeface="Calibri (Body)"/>
              </a:rPr>
              <a:t> 2</a:t>
            </a:r>
            <a:r>
              <a:rPr lang="vi-VN" sz="2400" dirty="0">
                <a:latin typeface="Calibri (Body)"/>
              </a:rPr>
              <a:t>, NIST thông báo rằng một bản dự thảo của Tiêu chuẩn Xử lý Thông tin Liên bang (FIPS) đã có sẵn để công chúng xem xét và bình luận. Cuối cùng, AES đã được xuất bản với tên FIPS 197 trong Sổ đăng ký Liên bang vào tháng 12 năm 2001</a:t>
            </a:r>
            <a:endParaRPr lang="en-US" sz="2400" dirty="0">
              <a:latin typeface="Calibri (Body)"/>
            </a:endParaRPr>
          </a:p>
        </p:txBody>
      </p:sp>
      <p:sp>
        <p:nvSpPr>
          <p:cNvPr id="3" name="TextBox 2">
            <a:extLst>
              <a:ext uri="{FF2B5EF4-FFF2-40B4-BE49-F238E27FC236}">
                <a16:creationId xmlns:a16="http://schemas.microsoft.com/office/drawing/2014/main" id="{447249EB-2E30-E3A0-4CAB-DA3C2E57BA50}"/>
              </a:ext>
            </a:extLst>
          </p:cNvPr>
          <p:cNvSpPr txBox="1"/>
          <p:nvPr/>
        </p:nvSpPr>
        <p:spPr>
          <a:xfrm>
            <a:off x="438082" y="2868518"/>
            <a:ext cx="8486701" cy="1392369"/>
          </a:xfrm>
          <a:prstGeom prst="rect">
            <a:avLst/>
          </a:prstGeom>
          <a:noFill/>
        </p:spPr>
        <p:txBody>
          <a:bodyPr wrap="square" rtlCol="0">
            <a:spAutoFit/>
          </a:bodyPr>
          <a:lstStyle/>
          <a:p>
            <a:pPr>
              <a:lnSpc>
                <a:spcPct val="120000"/>
              </a:lnSpc>
            </a:pPr>
            <a:r>
              <a:rPr lang="en-US" sz="2400" b="1" dirty="0" err="1"/>
              <a:t>Tiêu</a:t>
            </a:r>
            <a:r>
              <a:rPr lang="en-US" sz="2400" b="1" dirty="0"/>
              <a:t> </a:t>
            </a:r>
            <a:r>
              <a:rPr lang="en-US" sz="2400" b="1" dirty="0" err="1"/>
              <a:t>chí</a:t>
            </a:r>
            <a:r>
              <a:rPr lang="en-US" sz="2400" b="1" dirty="0"/>
              <a:t> : </a:t>
            </a:r>
            <a:r>
              <a:rPr lang="en-US" sz="2400" dirty="0"/>
              <a:t>-	</a:t>
            </a:r>
            <a:r>
              <a:rPr lang="en-US" sz="2400" dirty="0" err="1"/>
              <a:t>Bảo</a:t>
            </a:r>
            <a:r>
              <a:rPr lang="en-US" sz="2400" dirty="0"/>
              <a:t> </a:t>
            </a:r>
            <a:r>
              <a:rPr lang="en-US" sz="2400" dirty="0" err="1"/>
              <a:t>mật</a:t>
            </a:r>
            <a:r>
              <a:rPr lang="en-US" sz="2400" dirty="0"/>
              <a:t> (Security)</a:t>
            </a:r>
          </a:p>
          <a:p>
            <a:pPr>
              <a:lnSpc>
                <a:spcPct val="120000"/>
              </a:lnSpc>
            </a:pPr>
            <a:r>
              <a:rPr lang="en-US" sz="2400" dirty="0"/>
              <a:t>		    -	Chi </a:t>
            </a:r>
            <a:r>
              <a:rPr lang="en-US" sz="2400" dirty="0" err="1"/>
              <a:t>phí</a:t>
            </a:r>
            <a:r>
              <a:rPr lang="en-US" sz="2400" dirty="0"/>
              <a:t> (Cost)</a:t>
            </a:r>
          </a:p>
          <a:p>
            <a:pPr>
              <a:lnSpc>
                <a:spcPct val="120000"/>
              </a:lnSpc>
            </a:pPr>
            <a:r>
              <a:rPr lang="en-US" sz="2400" dirty="0"/>
              <a:t>		    -	</a:t>
            </a:r>
            <a:r>
              <a:rPr lang="en-US" sz="2400" dirty="0" err="1"/>
              <a:t>Thực</a:t>
            </a:r>
            <a:r>
              <a:rPr lang="en-US" sz="2400" dirty="0"/>
              <a:t> </a:t>
            </a:r>
            <a:r>
              <a:rPr lang="en-US" sz="2400" dirty="0" err="1"/>
              <a:t>hiện</a:t>
            </a:r>
            <a:r>
              <a:rPr lang="en-US" sz="2400" dirty="0"/>
              <a:t> (Implement)</a:t>
            </a:r>
          </a:p>
        </p:txBody>
      </p:sp>
      <p:sp>
        <p:nvSpPr>
          <p:cNvPr id="4" name="TextBox 3">
            <a:extLst>
              <a:ext uri="{FF2B5EF4-FFF2-40B4-BE49-F238E27FC236}">
                <a16:creationId xmlns:a16="http://schemas.microsoft.com/office/drawing/2014/main" id="{DC91C179-3F71-1EF7-EDD6-85BC301C8136}"/>
              </a:ext>
            </a:extLst>
          </p:cNvPr>
          <p:cNvSpPr txBox="1"/>
          <p:nvPr/>
        </p:nvSpPr>
        <p:spPr>
          <a:xfrm>
            <a:off x="438082" y="4340786"/>
            <a:ext cx="8599386" cy="1698927"/>
          </a:xfrm>
          <a:prstGeom prst="rect">
            <a:avLst/>
          </a:prstGeom>
          <a:noFill/>
        </p:spPr>
        <p:txBody>
          <a:bodyPr wrap="square" rtlCol="0">
            <a:spAutoFit/>
          </a:bodyPr>
          <a:lstStyle/>
          <a:p>
            <a:pPr>
              <a:lnSpc>
                <a:spcPct val="120000"/>
              </a:lnSpc>
            </a:pPr>
            <a:r>
              <a:rPr lang="en-US" sz="2400" b="1" dirty="0" err="1"/>
              <a:t>Định</a:t>
            </a:r>
            <a:r>
              <a:rPr lang="en-US" sz="2400" b="1" dirty="0"/>
              <a:t> </a:t>
            </a:r>
            <a:r>
              <a:rPr lang="en-US" sz="2400" b="1" dirty="0" err="1"/>
              <a:t>nghĩa</a:t>
            </a:r>
            <a:r>
              <a:rPr lang="en-US" sz="2400" b="1" dirty="0"/>
              <a:t> </a:t>
            </a:r>
            <a:r>
              <a:rPr lang="en-US" sz="2400" dirty="0"/>
              <a:t>: </a:t>
            </a:r>
            <a:r>
              <a:rPr lang="vi-VN" sz="2400" dirty="0">
                <a:latin typeface="Calibri (Body)"/>
              </a:rPr>
              <a:t>AES là một mật mã </a:t>
            </a:r>
            <a:r>
              <a:rPr lang="en-US" sz="2400" dirty="0" err="1">
                <a:latin typeface="Calibri (Body)"/>
              </a:rPr>
              <a:t>khóa</a:t>
            </a:r>
            <a:r>
              <a:rPr lang="en-US" sz="2400" dirty="0">
                <a:latin typeface="Calibri (Body)"/>
              </a:rPr>
              <a:t> </a:t>
            </a:r>
            <a:r>
              <a:rPr lang="en-US" sz="2400" dirty="0" err="1">
                <a:latin typeface="Calibri (Body)"/>
              </a:rPr>
              <a:t>đối</a:t>
            </a:r>
            <a:r>
              <a:rPr lang="en-US" sz="2400" dirty="0">
                <a:latin typeface="Calibri (Body)"/>
              </a:rPr>
              <a:t> </a:t>
            </a:r>
            <a:r>
              <a:rPr lang="en-US" sz="2400" dirty="0" err="1">
                <a:latin typeface="Calibri (Body)"/>
              </a:rPr>
              <a:t>xứng</a:t>
            </a:r>
            <a:r>
              <a:rPr lang="vi-VN" sz="2400" dirty="0">
                <a:latin typeface="Calibri (Body)"/>
              </a:rPr>
              <a:t>, mã hóa và giải mã một khối dữ liệu 128 bit. Nó sử dụng 10, 12 hoặc 14 vòng. Kích thước khóa, có thể là 128, 192 hoặc 256 bit, tùy thuộc vào số vòng</a:t>
            </a:r>
            <a:r>
              <a:rPr lang="vi-VN" sz="1800" dirty="0">
                <a:latin typeface="Calibri (Body)"/>
              </a:rPr>
              <a:t>.</a:t>
            </a:r>
            <a:endParaRPr lang="en-US" sz="1800" dirty="0">
              <a:latin typeface="Calibri (Body)"/>
            </a:endParaRPr>
          </a:p>
          <a:p>
            <a:endParaRPr lang="en-US" dirty="0"/>
          </a:p>
        </p:txBody>
      </p:sp>
    </p:spTree>
    <p:extLst>
      <p:ext uri="{BB962C8B-B14F-4D97-AF65-F5344CB8AC3E}">
        <p14:creationId xmlns:p14="http://schemas.microsoft.com/office/powerpoint/2010/main" val="526528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636885-32A6-13BA-14B6-D7D4C7C2B820}"/>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8" name="TextBox 7">
            <a:extLst>
              <a:ext uri="{FF2B5EF4-FFF2-40B4-BE49-F238E27FC236}">
                <a16:creationId xmlns:a16="http://schemas.microsoft.com/office/drawing/2014/main" id="{701CFE7D-0200-9115-B78A-002CC0B848FE}"/>
              </a:ext>
            </a:extLst>
          </p:cNvPr>
          <p:cNvSpPr txBox="1"/>
          <p:nvPr/>
        </p:nvSpPr>
        <p:spPr>
          <a:xfrm>
            <a:off x="159798" y="79899"/>
            <a:ext cx="7173157" cy="523220"/>
          </a:xfrm>
          <a:prstGeom prst="rect">
            <a:avLst/>
          </a:prstGeom>
          <a:noFill/>
        </p:spPr>
        <p:txBody>
          <a:bodyPr wrap="square" rtlCol="0">
            <a:spAutoFit/>
          </a:bodyPr>
          <a:lstStyle/>
          <a:p>
            <a:r>
              <a:rPr lang="en-US" sz="2800" b="1">
                <a:solidFill>
                  <a:schemeClr val="bg1"/>
                </a:solidFill>
              </a:rPr>
              <a:t>XÂY DỰNG PHẦN MỀM TRUYỀN DỮ LIỆU</a:t>
            </a:r>
            <a:endParaRPr lang="en-US" sz="2800" b="1" dirty="0">
              <a:solidFill>
                <a:schemeClr val="bg1"/>
              </a:solidFill>
            </a:endParaRPr>
          </a:p>
        </p:txBody>
      </p:sp>
      <p:sp>
        <p:nvSpPr>
          <p:cNvPr id="4" name="TextBox 3">
            <a:extLst>
              <a:ext uri="{FF2B5EF4-FFF2-40B4-BE49-F238E27FC236}">
                <a16:creationId xmlns:a16="http://schemas.microsoft.com/office/drawing/2014/main" id="{75AE1804-53B0-2BAB-9E61-7DE7CBA86AA0}"/>
              </a:ext>
            </a:extLst>
          </p:cNvPr>
          <p:cNvSpPr txBox="1"/>
          <p:nvPr/>
        </p:nvSpPr>
        <p:spPr>
          <a:xfrm>
            <a:off x="2792795" y="5729505"/>
            <a:ext cx="3558410" cy="400110"/>
          </a:xfrm>
          <a:prstGeom prst="rect">
            <a:avLst/>
          </a:prstGeom>
          <a:noFill/>
        </p:spPr>
        <p:txBody>
          <a:bodyPr wrap="none" rtlCol="0">
            <a:spAutoFit/>
          </a:bodyPr>
          <a:lstStyle/>
          <a:p>
            <a:r>
              <a:rPr lang="en-US" sz="2000" b="1"/>
              <a:t>Mã hóa và giải mã file dạng ảnh</a:t>
            </a:r>
          </a:p>
        </p:txBody>
      </p:sp>
      <p:pic>
        <p:nvPicPr>
          <p:cNvPr id="6" name="Picture 5" descr="A screenshot of a cell phone&#10;&#10;Description automatically generated with medium confidence">
            <a:extLst>
              <a:ext uri="{FF2B5EF4-FFF2-40B4-BE49-F238E27FC236}">
                <a16:creationId xmlns:a16="http://schemas.microsoft.com/office/drawing/2014/main" id="{E6CEAB39-0F84-D6BF-DE61-C33BBC557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249317"/>
            <a:ext cx="7955280" cy="4179430"/>
          </a:xfrm>
          <a:prstGeom prst="rect">
            <a:avLst/>
          </a:prstGeom>
        </p:spPr>
      </p:pic>
    </p:spTree>
    <p:extLst>
      <p:ext uri="{BB962C8B-B14F-4D97-AF65-F5344CB8AC3E}">
        <p14:creationId xmlns:p14="http://schemas.microsoft.com/office/powerpoint/2010/main" val="175052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4</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Giới</a:t>
            </a:r>
            <a:r>
              <a:rPr lang="en-US" sz="2800" b="1" dirty="0">
                <a:solidFill>
                  <a:schemeClr val="bg1">
                    <a:lumMod val="95000"/>
                  </a:schemeClr>
                </a:solidFill>
              </a:rPr>
              <a:t> </a:t>
            </a:r>
            <a:r>
              <a:rPr lang="en-US" sz="2800" b="1" dirty="0" err="1">
                <a:solidFill>
                  <a:schemeClr val="bg1">
                    <a:lumMod val="95000"/>
                  </a:schemeClr>
                </a:solidFill>
              </a:rPr>
              <a:t>thiệu</a:t>
            </a:r>
            <a:r>
              <a:rPr lang="en-US" sz="2800" b="1" dirty="0">
                <a:solidFill>
                  <a:schemeClr val="bg1">
                    <a:lumMod val="95000"/>
                  </a:schemeClr>
                </a:solidFill>
              </a:rPr>
              <a:t> </a:t>
            </a:r>
            <a:r>
              <a:rPr lang="en-US" sz="2800" b="1" dirty="0" err="1">
                <a:solidFill>
                  <a:schemeClr val="bg1">
                    <a:lumMod val="95000"/>
                  </a:schemeClr>
                </a:solidFill>
              </a:rPr>
              <a:t>chung</a:t>
            </a:r>
            <a:r>
              <a:rPr lang="en-US" sz="2800" b="1" dirty="0">
                <a:solidFill>
                  <a:schemeClr val="bg1">
                    <a:lumMod val="95000"/>
                  </a:schemeClr>
                </a:solidFill>
              </a:rPr>
              <a:t> </a:t>
            </a:r>
            <a:r>
              <a:rPr lang="en-US" sz="2800" b="1" dirty="0" err="1">
                <a:solidFill>
                  <a:schemeClr val="bg1">
                    <a:lumMod val="95000"/>
                  </a:schemeClr>
                </a:solidFill>
              </a:rPr>
              <a:t>về</a:t>
            </a:r>
            <a:r>
              <a:rPr lang="en-US" sz="2800" b="1" dirty="0">
                <a:solidFill>
                  <a:schemeClr val="bg1">
                    <a:lumMod val="95000"/>
                  </a:schemeClr>
                </a:solidFill>
              </a:rPr>
              <a:t> AES</a:t>
            </a:r>
          </a:p>
        </p:txBody>
      </p:sp>
      <p:pic>
        <p:nvPicPr>
          <p:cNvPr id="3" name="Picture 2">
            <a:extLst>
              <a:ext uri="{FF2B5EF4-FFF2-40B4-BE49-F238E27FC236}">
                <a16:creationId xmlns:a16="http://schemas.microsoft.com/office/drawing/2014/main" id="{5908BC7E-E024-AF3D-7F0F-56D65AECFAB9}"/>
              </a:ext>
            </a:extLst>
          </p:cNvPr>
          <p:cNvPicPr>
            <a:picLocks noChangeAspect="1"/>
          </p:cNvPicPr>
          <p:nvPr/>
        </p:nvPicPr>
        <p:blipFill>
          <a:blip r:embed="rId2"/>
          <a:stretch>
            <a:fillRect/>
          </a:stretch>
        </p:blipFill>
        <p:spPr>
          <a:xfrm>
            <a:off x="935983" y="885258"/>
            <a:ext cx="7272034" cy="4441345"/>
          </a:xfrm>
          <a:prstGeom prst="rect">
            <a:avLst/>
          </a:prstGeom>
        </p:spPr>
      </p:pic>
      <p:sp>
        <p:nvSpPr>
          <p:cNvPr id="4" name="TextBox 3">
            <a:extLst>
              <a:ext uri="{FF2B5EF4-FFF2-40B4-BE49-F238E27FC236}">
                <a16:creationId xmlns:a16="http://schemas.microsoft.com/office/drawing/2014/main" id="{CA4A7C00-A5FF-016A-F8E2-4E567626D04D}"/>
              </a:ext>
            </a:extLst>
          </p:cNvPr>
          <p:cNvSpPr txBox="1"/>
          <p:nvPr/>
        </p:nvSpPr>
        <p:spPr>
          <a:xfrm>
            <a:off x="2121763" y="5608742"/>
            <a:ext cx="5584055" cy="461665"/>
          </a:xfrm>
          <a:prstGeom prst="rect">
            <a:avLst/>
          </a:prstGeom>
          <a:noFill/>
        </p:spPr>
        <p:txBody>
          <a:bodyPr wrap="square" rtlCol="0">
            <a:spAutoFit/>
          </a:bodyPr>
          <a:lstStyle/>
          <a:p>
            <a:r>
              <a:rPr lang="en-US" sz="2400" dirty="0" err="1"/>
              <a:t>Thiết</a:t>
            </a:r>
            <a:r>
              <a:rPr lang="en-US" sz="2400" dirty="0"/>
              <a:t> </a:t>
            </a:r>
            <a:r>
              <a:rPr lang="en-US" sz="2400" dirty="0" err="1"/>
              <a:t>kế</a:t>
            </a:r>
            <a:r>
              <a:rPr lang="en-US" sz="2400" dirty="0"/>
              <a:t> </a:t>
            </a:r>
            <a:r>
              <a:rPr lang="en-US" sz="2400" dirty="0" err="1"/>
              <a:t>chung</a:t>
            </a:r>
            <a:r>
              <a:rPr lang="en-US" sz="2400" dirty="0"/>
              <a:t> </a:t>
            </a:r>
            <a:r>
              <a:rPr lang="en-US" sz="2400" dirty="0" err="1"/>
              <a:t>của</a:t>
            </a:r>
            <a:r>
              <a:rPr lang="en-US" sz="2400" dirty="0"/>
              <a:t> </a:t>
            </a:r>
            <a:r>
              <a:rPr lang="en-US" sz="2400" dirty="0" err="1"/>
              <a:t>mật</a:t>
            </a:r>
            <a:r>
              <a:rPr lang="en-US" sz="2400" dirty="0"/>
              <a:t> </a:t>
            </a:r>
            <a:r>
              <a:rPr lang="en-US" sz="2400" dirty="0" err="1"/>
              <a:t>mã</a:t>
            </a:r>
            <a:r>
              <a:rPr lang="en-US" sz="2400" dirty="0"/>
              <a:t> </a:t>
            </a:r>
            <a:r>
              <a:rPr lang="en-US" sz="2400" dirty="0" err="1"/>
              <a:t>khóa</a:t>
            </a:r>
            <a:r>
              <a:rPr lang="en-US" sz="2400" dirty="0"/>
              <a:t> AES</a:t>
            </a:r>
          </a:p>
        </p:txBody>
      </p:sp>
    </p:spTree>
    <p:extLst>
      <p:ext uri="{BB962C8B-B14F-4D97-AF65-F5344CB8AC3E}">
        <p14:creationId xmlns:p14="http://schemas.microsoft.com/office/powerpoint/2010/main" val="390873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5</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Giới</a:t>
            </a:r>
            <a:r>
              <a:rPr lang="en-US" sz="2800" b="1" dirty="0">
                <a:solidFill>
                  <a:schemeClr val="bg1">
                    <a:lumMod val="95000"/>
                  </a:schemeClr>
                </a:solidFill>
              </a:rPr>
              <a:t> </a:t>
            </a:r>
            <a:r>
              <a:rPr lang="en-US" sz="2800" b="1" dirty="0" err="1">
                <a:solidFill>
                  <a:schemeClr val="bg1">
                    <a:lumMod val="95000"/>
                  </a:schemeClr>
                </a:solidFill>
              </a:rPr>
              <a:t>thiệu</a:t>
            </a:r>
            <a:r>
              <a:rPr lang="en-US" sz="2800" b="1" dirty="0">
                <a:solidFill>
                  <a:schemeClr val="bg1">
                    <a:lumMod val="95000"/>
                  </a:schemeClr>
                </a:solidFill>
              </a:rPr>
              <a:t> </a:t>
            </a:r>
            <a:r>
              <a:rPr lang="en-US" sz="2800" b="1" dirty="0" err="1">
                <a:solidFill>
                  <a:schemeClr val="bg1">
                    <a:lumMod val="95000"/>
                  </a:schemeClr>
                </a:solidFill>
              </a:rPr>
              <a:t>chung</a:t>
            </a:r>
            <a:endParaRPr lang="en-US" sz="2800" b="1" dirty="0">
              <a:solidFill>
                <a:schemeClr val="bg1">
                  <a:lumMod val="95000"/>
                </a:schemeClr>
              </a:solidFill>
            </a:endParaRPr>
          </a:p>
        </p:txBody>
      </p:sp>
      <p:pic>
        <p:nvPicPr>
          <p:cNvPr id="3" name="Picture 2">
            <a:extLst>
              <a:ext uri="{FF2B5EF4-FFF2-40B4-BE49-F238E27FC236}">
                <a16:creationId xmlns:a16="http://schemas.microsoft.com/office/drawing/2014/main" id="{4651B194-40C1-2215-FBE9-FB7B7564038A}"/>
              </a:ext>
            </a:extLst>
          </p:cNvPr>
          <p:cNvPicPr>
            <a:picLocks noChangeAspect="1"/>
          </p:cNvPicPr>
          <p:nvPr/>
        </p:nvPicPr>
        <p:blipFill>
          <a:blip r:embed="rId2"/>
          <a:stretch>
            <a:fillRect/>
          </a:stretch>
        </p:blipFill>
        <p:spPr>
          <a:xfrm>
            <a:off x="896065" y="984590"/>
            <a:ext cx="7529423" cy="4650368"/>
          </a:xfrm>
          <a:prstGeom prst="rect">
            <a:avLst/>
          </a:prstGeom>
        </p:spPr>
      </p:pic>
      <p:sp>
        <p:nvSpPr>
          <p:cNvPr id="4" name="TextBox 3">
            <a:extLst>
              <a:ext uri="{FF2B5EF4-FFF2-40B4-BE49-F238E27FC236}">
                <a16:creationId xmlns:a16="http://schemas.microsoft.com/office/drawing/2014/main" id="{EF37AC8C-6234-D384-6691-10F6A6AC784A}"/>
              </a:ext>
            </a:extLst>
          </p:cNvPr>
          <p:cNvSpPr txBox="1"/>
          <p:nvPr/>
        </p:nvSpPr>
        <p:spPr>
          <a:xfrm>
            <a:off x="2539013" y="5728990"/>
            <a:ext cx="5584055" cy="461665"/>
          </a:xfrm>
          <a:prstGeom prst="rect">
            <a:avLst/>
          </a:prstGeom>
          <a:noFill/>
        </p:spPr>
        <p:txBody>
          <a:bodyPr wrap="square" rtlCol="0">
            <a:spAutoFit/>
          </a:bodyPr>
          <a:lstStyle/>
          <a:p>
            <a:r>
              <a:rPr lang="en-US" sz="2400" dirty="0" err="1"/>
              <a:t>Đơn</a:t>
            </a:r>
            <a:r>
              <a:rPr lang="en-US" sz="2400" dirty="0"/>
              <a:t> </a:t>
            </a:r>
            <a:r>
              <a:rPr lang="en-US" sz="2400" dirty="0" err="1"/>
              <a:t>vị</a:t>
            </a:r>
            <a:r>
              <a:rPr lang="en-US" sz="2400" dirty="0"/>
              <a:t> </a:t>
            </a:r>
            <a:r>
              <a:rPr lang="en-US" sz="2400" dirty="0" err="1"/>
              <a:t>dữ</a:t>
            </a:r>
            <a:r>
              <a:rPr lang="en-US" sz="2400" dirty="0"/>
              <a:t> </a:t>
            </a:r>
            <a:r>
              <a:rPr lang="en-US" sz="2400" dirty="0" err="1"/>
              <a:t>liệu</a:t>
            </a:r>
            <a:r>
              <a:rPr lang="en-US" sz="2400" dirty="0"/>
              <a:t> </a:t>
            </a:r>
            <a:r>
              <a:rPr lang="en-US" sz="2400" dirty="0" err="1"/>
              <a:t>sử</a:t>
            </a:r>
            <a:r>
              <a:rPr lang="en-US" sz="2400" dirty="0"/>
              <a:t> </a:t>
            </a:r>
            <a:r>
              <a:rPr lang="en-US" sz="2400" dirty="0" err="1"/>
              <a:t>dụng</a:t>
            </a:r>
            <a:r>
              <a:rPr lang="en-US" sz="2400" dirty="0"/>
              <a:t> </a:t>
            </a:r>
            <a:r>
              <a:rPr lang="en-US" sz="2400" dirty="0" err="1"/>
              <a:t>trong</a:t>
            </a:r>
            <a:r>
              <a:rPr lang="en-US" sz="2400" dirty="0"/>
              <a:t> AES</a:t>
            </a:r>
          </a:p>
        </p:txBody>
      </p:sp>
    </p:spTree>
    <p:extLst>
      <p:ext uri="{BB962C8B-B14F-4D97-AF65-F5344CB8AC3E}">
        <p14:creationId xmlns:p14="http://schemas.microsoft.com/office/powerpoint/2010/main" val="173200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6</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Cấu</a:t>
            </a:r>
            <a:r>
              <a:rPr lang="en-US" sz="2800" b="1" dirty="0">
                <a:solidFill>
                  <a:schemeClr val="bg1">
                    <a:lumMod val="95000"/>
                  </a:schemeClr>
                </a:solidFill>
              </a:rPr>
              <a:t> </a:t>
            </a:r>
            <a:r>
              <a:rPr lang="en-US" sz="2800" b="1" dirty="0" err="1">
                <a:solidFill>
                  <a:schemeClr val="bg1">
                    <a:lumMod val="95000"/>
                  </a:schemeClr>
                </a:solidFill>
              </a:rPr>
              <a:t>trúc</a:t>
            </a:r>
            <a:r>
              <a:rPr lang="en-US" sz="2800" b="1" dirty="0">
                <a:solidFill>
                  <a:schemeClr val="bg1">
                    <a:lumMod val="95000"/>
                  </a:schemeClr>
                </a:solidFill>
              </a:rPr>
              <a:t> </a:t>
            </a:r>
            <a:r>
              <a:rPr lang="en-US" sz="2800" b="1" dirty="0" err="1">
                <a:solidFill>
                  <a:schemeClr val="bg1">
                    <a:lumMod val="95000"/>
                  </a:schemeClr>
                </a:solidFill>
              </a:rPr>
              <a:t>của</a:t>
            </a:r>
            <a:r>
              <a:rPr lang="en-US" sz="2800" b="1" dirty="0">
                <a:solidFill>
                  <a:schemeClr val="bg1">
                    <a:lumMod val="95000"/>
                  </a:schemeClr>
                </a:solidFill>
              </a:rPr>
              <a:t> </a:t>
            </a:r>
            <a:r>
              <a:rPr lang="en-US" sz="2800" b="1" dirty="0" err="1">
                <a:solidFill>
                  <a:schemeClr val="bg1">
                    <a:lumMod val="95000"/>
                  </a:schemeClr>
                </a:solidFill>
              </a:rPr>
              <a:t>mỗi</a:t>
            </a:r>
            <a:r>
              <a:rPr lang="en-US" sz="2800" b="1" dirty="0">
                <a:solidFill>
                  <a:schemeClr val="bg1">
                    <a:lumMod val="95000"/>
                  </a:schemeClr>
                </a:solidFill>
              </a:rPr>
              <a:t> </a:t>
            </a:r>
            <a:r>
              <a:rPr lang="en-US" sz="2800" b="1" dirty="0" err="1">
                <a:solidFill>
                  <a:schemeClr val="bg1">
                    <a:lumMod val="95000"/>
                  </a:schemeClr>
                </a:solidFill>
              </a:rPr>
              <a:t>vòng</a:t>
            </a:r>
            <a:r>
              <a:rPr lang="en-US" sz="2800" b="1" dirty="0">
                <a:solidFill>
                  <a:schemeClr val="bg1">
                    <a:lumMod val="95000"/>
                  </a:schemeClr>
                </a:solidFill>
              </a:rPr>
              <a:t> </a:t>
            </a:r>
          </a:p>
        </p:txBody>
      </p:sp>
      <p:pic>
        <p:nvPicPr>
          <p:cNvPr id="3" name="Picture 2">
            <a:extLst>
              <a:ext uri="{FF2B5EF4-FFF2-40B4-BE49-F238E27FC236}">
                <a16:creationId xmlns:a16="http://schemas.microsoft.com/office/drawing/2014/main" id="{1984AFE1-A76C-1474-FCE7-F145DACFE8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480" y="940321"/>
            <a:ext cx="7877571" cy="5200825"/>
          </a:xfrm>
          <a:prstGeom prst="rect">
            <a:avLst/>
          </a:prstGeom>
        </p:spPr>
      </p:pic>
    </p:spTree>
    <p:extLst>
      <p:ext uri="{BB962C8B-B14F-4D97-AF65-F5344CB8AC3E}">
        <p14:creationId xmlns:p14="http://schemas.microsoft.com/office/powerpoint/2010/main" val="163342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7</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Các</a:t>
            </a:r>
            <a:r>
              <a:rPr lang="en-US" sz="2800" b="1" dirty="0">
                <a:solidFill>
                  <a:schemeClr val="bg1">
                    <a:lumMod val="95000"/>
                  </a:schemeClr>
                </a:solidFill>
              </a:rPr>
              <a:t> </a:t>
            </a:r>
            <a:r>
              <a:rPr lang="en-US" sz="2800" b="1" dirty="0" err="1">
                <a:solidFill>
                  <a:schemeClr val="bg1">
                    <a:lumMod val="95000"/>
                  </a:schemeClr>
                </a:solidFill>
              </a:rPr>
              <a:t>phép</a:t>
            </a:r>
            <a:r>
              <a:rPr lang="en-US" sz="2800" b="1" dirty="0">
                <a:solidFill>
                  <a:schemeClr val="bg1">
                    <a:lumMod val="95000"/>
                  </a:schemeClr>
                </a:solidFill>
              </a:rPr>
              <a:t> </a:t>
            </a:r>
            <a:r>
              <a:rPr lang="en-US" sz="2800" b="1" dirty="0" err="1">
                <a:solidFill>
                  <a:schemeClr val="bg1">
                    <a:lumMod val="95000"/>
                  </a:schemeClr>
                </a:solidFill>
              </a:rPr>
              <a:t>biến</a:t>
            </a:r>
            <a:r>
              <a:rPr lang="en-US" sz="2800" b="1" dirty="0">
                <a:solidFill>
                  <a:schemeClr val="bg1">
                    <a:lumMod val="95000"/>
                  </a:schemeClr>
                </a:solidFill>
              </a:rPr>
              <a:t> </a:t>
            </a:r>
            <a:r>
              <a:rPr lang="en-US" sz="2800" b="1" dirty="0" err="1">
                <a:solidFill>
                  <a:schemeClr val="bg1">
                    <a:lumMod val="95000"/>
                  </a:schemeClr>
                </a:solidFill>
              </a:rPr>
              <a:t>đổi</a:t>
            </a:r>
            <a:r>
              <a:rPr lang="en-US" sz="2800" b="1" dirty="0">
                <a:solidFill>
                  <a:schemeClr val="bg1">
                    <a:lumMod val="95000"/>
                  </a:schemeClr>
                </a:solidFill>
              </a:rPr>
              <a:t> </a:t>
            </a:r>
            <a:r>
              <a:rPr lang="en-US" sz="2800" b="1" dirty="0" err="1">
                <a:solidFill>
                  <a:schemeClr val="bg1">
                    <a:lumMod val="95000"/>
                  </a:schemeClr>
                </a:solidFill>
              </a:rPr>
              <a:t>trong</a:t>
            </a:r>
            <a:r>
              <a:rPr lang="en-US" sz="2800" b="1" dirty="0">
                <a:solidFill>
                  <a:schemeClr val="bg1">
                    <a:lumMod val="95000"/>
                  </a:schemeClr>
                </a:solidFill>
              </a:rPr>
              <a:t> AES</a:t>
            </a:r>
          </a:p>
        </p:txBody>
      </p:sp>
      <p:sp>
        <p:nvSpPr>
          <p:cNvPr id="3" name="TextBox 2">
            <a:extLst>
              <a:ext uri="{FF2B5EF4-FFF2-40B4-BE49-F238E27FC236}">
                <a16:creationId xmlns:a16="http://schemas.microsoft.com/office/drawing/2014/main" id="{C9669D2C-3C06-4653-290A-9645DF9CA71D}"/>
              </a:ext>
            </a:extLst>
          </p:cNvPr>
          <p:cNvSpPr txBox="1"/>
          <p:nvPr/>
        </p:nvSpPr>
        <p:spPr>
          <a:xfrm>
            <a:off x="520200" y="895780"/>
            <a:ext cx="8103600" cy="1200329"/>
          </a:xfrm>
          <a:prstGeom prst="rect">
            <a:avLst/>
          </a:prstGeom>
          <a:noFill/>
        </p:spPr>
        <p:txBody>
          <a:bodyPr wrap="square">
            <a:spAutoFit/>
          </a:bodyPr>
          <a:lstStyle/>
          <a:p>
            <a:r>
              <a:rPr lang="en-US" sz="2400" b="1" dirty="0" err="1">
                <a:latin typeface="Calibri (Body)"/>
              </a:rPr>
              <a:t>SubByteTransformation</a:t>
            </a:r>
            <a:r>
              <a:rPr lang="en-US" sz="2400" dirty="0">
                <a:latin typeface="Calibri (Body)"/>
              </a:rPr>
              <a:t> : </a:t>
            </a:r>
            <a:r>
              <a:rPr lang="vi-VN" sz="2400" dirty="0">
                <a:latin typeface="Calibri (Body)"/>
              </a:rPr>
              <a:t>Phép biến đổi đầu tiên, SubBytes, được sử dụng tại phía mã hóa. Để thay thế một byte, chúng ta biên dịch byte thành hai chữ số thập lục phân.</a:t>
            </a:r>
            <a:endParaRPr lang="en-US" sz="2400" dirty="0">
              <a:latin typeface="Calibri (Body)"/>
            </a:endParaRPr>
          </a:p>
        </p:txBody>
      </p:sp>
      <p:pic>
        <p:nvPicPr>
          <p:cNvPr id="7" name="Picture 6">
            <a:extLst>
              <a:ext uri="{FF2B5EF4-FFF2-40B4-BE49-F238E27FC236}">
                <a16:creationId xmlns:a16="http://schemas.microsoft.com/office/drawing/2014/main" id="{B356B0F9-8AFE-9509-83AF-4C785622F325}"/>
              </a:ext>
            </a:extLst>
          </p:cNvPr>
          <p:cNvPicPr>
            <a:picLocks noChangeAspect="1"/>
          </p:cNvPicPr>
          <p:nvPr/>
        </p:nvPicPr>
        <p:blipFill>
          <a:blip r:embed="rId2"/>
          <a:stretch>
            <a:fillRect/>
          </a:stretch>
        </p:blipFill>
        <p:spPr>
          <a:xfrm>
            <a:off x="1209329" y="2241667"/>
            <a:ext cx="7031152" cy="3644227"/>
          </a:xfrm>
          <a:prstGeom prst="rect">
            <a:avLst/>
          </a:prstGeom>
        </p:spPr>
      </p:pic>
    </p:spTree>
    <p:extLst>
      <p:ext uri="{BB962C8B-B14F-4D97-AF65-F5344CB8AC3E}">
        <p14:creationId xmlns:p14="http://schemas.microsoft.com/office/powerpoint/2010/main" val="108682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8</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a:solidFill>
                  <a:schemeClr val="bg1">
                    <a:lumMod val="95000"/>
                  </a:schemeClr>
                </a:solidFill>
              </a:rPr>
              <a:t>AES S-boxes</a:t>
            </a:r>
          </a:p>
        </p:txBody>
      </p:sp>
      <p:pic>
        <p:nvPicPr>
          <p:cNvPr id="3" name="Picture 2">
            <a:extLst>
              <a:ext uri="{FF2B5EF4-FFF2-40B4-BE49-F238E27FC236}">
                <a16:creationId xmlns:a16="http://schemas.microsoft.com/office/drawing/2014/main" id="{EBECF37F-50F7-527F-AC79-05FD33D33E2E}"/>
              </a:ext>
            </a:extLst>
          </p:cNvPr>
          <p:cNvPicPr>
            <a:picLocks noChangeAspect="1"/>
          </p:cNvPicPr>
          <p:nvPr/>
        </p:nvPicPr>
        <p:blipFill>
          <a:blip r:embed="rId2"/>
          <a:stretch>
            <a:fillRect/>
          </a:stretch>
        </p:blipFill>
        <p:spPr>
          <a:xfrm>
            <a:off x="4380522" y="879987"/>
            <a:ext cx="4572001" cy="2687484"/>
          </a:xfrm>
          <a:prstGeom prst="rect">
            <a:avLst/>
          </a:prstGeom>
        </p:spPr>
      </p:pic>
      <p:pic>
        <p:nvPicPr>
          <p:cNvPr id="7" name="Picture 6">
            <a:extLst>
              <a:ext uri="{FF2B5EF4-FFF2-40B4-BE49-F238E27FC236}">
                <a16:creationId xmlns:a16="http://schemas.microsoft.com/office/drawing/2014/main" id="{720E881F-E0C3-0CBA-F5B3-4C25B7CEFF3C}"/>
              </a:ext>
            </a:extLst>
          </p:cNvPr>
          <p:cNvPicPr>
            <a:picLocks noChangeAspect="1"/>
          </p:cNvPicPr>
          <p:nvPr/>
        </p:nvPicPr>
        <p:blipFill>
          <a:blip r:embed="rId3"/>
          <a:stretch>
            <a:fillRect/>
          </a:stretch>
        </p:blipFill>
        <p:spPr>
          <a:xfrm>
            <a:off x="4442667" y="3634447"/>
            <a:ext cx="4509856" cy="2692779"/>
          </a:xfrm>
          <a:prstGeom prst="rect">
            <a:avLst/>
          </a:prstGeom>
        </p:spPr>
      </p:pic>
      <p:sp>
        <p:nvSpPr>
          <p:cNvPr id="8" name="TextBox 7">
            <a:extLst>
              <a:ext uri="{FF2B5EF4-FFF2-40B4-BE49-F238E27FC236}">
                <a16:creationId xmlns:a16="http://schemas.microsoft.com/office/drawing/2014/main" id="{073A1950-7B34-9C96-3E63-6E89EB2ECC9B}"/>
              </a:ext>
            </a:extLst>
          </p:cNvPr>
          <p:cNvSpPr txBox="1"/>
          <p:nvPr/>
        </p:nvSpPr>
        <p:spPr>
          <a:xfrm>
            <a:off x="3067233" y="1854397"/>
            <a:ext cx="1358285" cy="369332"/>
          </a:xfrm>
          <a:prstGeom prst="rect">
            <a:avLst/>
          </a:prstGeom>
          <a:noFill/>
        </p:spPr>
        <p:txBody>
          <a:bodyPr wrap="square" rtlCol="0">
            <a:spAutoFit/>
          </a:bodyPr>
          <a:lstStyle/>
          <a:p>
            <a:r>
              <a:rPr lang="en-US" b="1" dirty="0"/>
              <a:t>S-box table</a:t>
            </a:r>
          </a:p>
        </p:txBody>
      </p:sp>
      <p:pic>
        <p:nvPicPr>
          <p:cNvPr id="10" name="Picture 9">
            <a:extLst>
              <a:ext uri="{FF2B5EF4-FFF2-40B4-BE49-F238E27FC236}">
                <a16:creationId xmlns:a16="http://schemas.microsoft.com/office/drawing/2014/main" id="{E73D4C03-E557-56B1-C129-9B365EC0E1A4}"/>
              </a:ext>
            </a:extLst>
          </p:cNvPr>
          <p:cNvPicPr>
            <a:picLocks noChangeAspect="1"/>
          </p:cNvPicPr>
          <p:nvPr/>
        </p:nvPicPr>
        <p:blipFill>
          <a:blip r:embed="rId4"/>
          <a:stretch>
            <a:fillRect/>
          </a:stretch>
        </p:blipFill>
        <p:spPr>
          <a:xfrm>
            <a:off x="-1" y="2708942"/>
            <a:ext cx="4572001" cy="1776594"/>
          </a:xfrm>
          <a:prstGeom prst="rect">
            <a:avLst/>
          </a:prstGeom>
        </p:spPr>
      </p:pic>
      <p:sp>
        <p:nvSpPr>
          <p:cNvPr id="11" name="TextBox 10">
            <a:extLst>
              <a:ext uri="{FF2B5EF4-FFF2-40B4-BE49-F238E27FC236}">
                <a16:creationId xmlns:a16="http://schemas.microsoft.com/office/drawing/2014/main" id="{1DD9B488-5B70-39B6-F28E-34AB2DCC4495}"/>
              </a:ext>
            </a:extLst>
          </p:cNvPr>
          <p:cNvSpPr txBox="1"/>
          <p:nvPr/>
        </p:nvSpPr>
        <p:spPr>
          <a:xfrm>
            <a:off x="2845896" y="5254852"/>
            <a:ext cx="1672836" cy="369332"/>
          </a:xfrm>
          <a:prstGeom prst="rect">
            <a:avLst/>
          </a:prstGeom>
          <a:noFill/>
        </p:spPr>
        <p:txBody>
          <a:bodyPr wrap="square" rtlCol="0">
            <a:spAutoFit/>
          </a:bodyPr>
          <a:lstStyle/>
          <a:p>
            <a:r>
              <a:rPr lang="en-US" b="1" dirty="0"/>
              <a:t>Inv S-box table</a:t>
            </a:r>
          </a:p>
        </p:txBody>
      </p:sp>
      <p:sp>
        <p:nvSpPr>
          <p:cNvPr id="12" name="TextBox 11">
            <a:extLst>
              <a:ext uri="{FF2B5EF4-FFF2-40B4-BE49-F238E27FC236}">
                <a16:creationId xmlns:a16="http://schemas.microsoft.com/office/drawing/2014/main" id="{9C37982D-5D92-9218-43E2-53E03AD12C18}"/>
              </a:ext>
            </a:extLst>
          </p:cNvPr>
          <p:cNvSpPr txBox="1"/>
          <p:nvPr/>
        </p:nvSpPr>
        <p:spPr>
          <a:xfrm>
            <a:off x="266331" y="4457021"/>
            <a:ext cx="1358285" cy="369332"/>
          </a:xfrm>
          <a:prstGeom prst="rect">
            <a:avLst/>
          </a:prstGeom>
          <a:noFill/>
        </p:spPr>
        <p:txBody>
          <a:bodyPr wrap="square" rtlCol="0">
            <a:spAutoFit/>
          </a:bodyPr>
          <a:lstStyle/>
          <a:p>
            <a:r>
              <a:rPr lang="en-US" b="1" dirty="0"/>
              <a:t>Example</a:t>
            </a:r>
          </a:p>
        </p:txBody>
      </p:sp>
    </p:spTree>
    <p:extLst>
      <p:ext uri="{BB962C8B-B14F-4D97-AF65-F5344CB8AC3E}">
        <p14:creationId xmlns:p14="http://schemas.microsoft.com/office/powerpoint/2010/main" val="2074275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latin typeface="Calibri Body"/>
              </a:rPr>
              <a:pPr/>
              <a:t>9</a:t>
            </a:fld>
            <a:endParaRPr lang="en-US" dirty="0">
              <a:latin typeface="Calibri Body"/>
            </a:endParaRPr>
          </a:p>
        </p:txBody>
      </p:sp>
      <p:sp>
        <p:nvSpPr>
          <p:cNvPr id="6" name="TextBox 5">
            <a:extLst>
              <a:ext uri="{FF2B5EF4-FFF2-40B4-BE49-F238E27FC236}">
                <a16:creationId xmlns:a16="http://schemas.microsoft.com/office/drawing/2014/main" id="{18F2A714-6313-6803-9ADD-93EE29850E17}"/>
              </a:ext>
            </a:extLst>
          </p:cNvPr>
          <p:cNvSpPr txBox="1"/>
          <p:nvPr/>
        </p:nvSpPr>
        <p:spPr>
          <a:xfrm>
            <a:off x="159798" y="79899"/>
            <a:ext cx="7173157" cy="523220"/>
          </a:xfrm>
          <a:prstGeom prst="rect">
            <a:avLst/>
          </a:prstGeom>
          <a:noFill/>
        </p:spPr>
        <p:txBody>
          <a:bodyPr wrap="square" rtlCol="0">
            <a:spAutoFit/>
          </a:bodyPr>
          <a:lstStyle/>
          <a:p>
            <a:r>
              <a:rPr lang="en-US" sz="2800" b="1" dirty="0" err="1">
                <a:solidFill>
                  <a:schemeClr val="bg1">
                    <a:lumMod val="95000"/>
                  </a:schemeClr>
                </a:solidFill>
              </a:rPr>
              <a:t>Các</a:t>
            </a:r>
            <a:r>
              <a:rPr lang="en-US" sz="2800" b="1" dirty="0">
                <a:solidFill>
                  <a:schemeClr val="bg1">
                    <a:lumMod val="95000"/>
                  </a:schemeClr>
                </a:solidFill>
              </a:rPr>
              <a:t> </a:t>
            </a:r>
            <a:r>
              <a:rPr lang="en-US" sz="2800" b="1" dirty="0" err="1">
                <a:solidFill>
                  <a:schemeClr val="bg1">
                    <a:lumMod val="95000"/>
                  </a:schemeClr>
                </a:solidFill>
              </a:rPr>
              <a:t>tiến</a:t>
            </a:r>
            <a:r>
              <a:rPr lang="en-US" sz="2800" b="1" dirty="0">
                <a:solidFill>
                  <a:schemeClr val="bg1">
                    <a:lumMod val="95000"/>
                  </a:schemeClr>
                </a:solidFill>
              </a:rPr>
              <a:t> </a:t>
            </a:r>
            <a:r>
              <a:rPr lang="en-US" sz="2800" b="1" dirty="0" err="1">
                <a:solidFill>
                  <a:schemeClr val="bg1">
                    <a:lumMod val="95000"/>
                  </a:schemeClr>
                </a:solidFill>
              </a:rPr>
              <a:t>trình</a:t>
            </a:r>
            <a:r>
              <a:rPr lang="en-US" sz="2800" b="1" dirty="0">
                <a:solidFill>
                  <a:schemeClr val="bg1">
                    <a:lumMod val="95000"/>
                  </a:schemeClr>
                </a:solidFill>
              </a:rPr>
              <a:t> </a:t>
            </a:r>
            <a:r>
              <a:rPr lang="en-US" sz="2800" b="1" dirty="0" err="1">
                <a:solidFill>
                  <a:schemeClr val="bg1">
                    <a:lumMod val="95000"/>
                  </a:schemeClr>
                </a:solidFill>
              </a:rPr>
              <a:t>SubBytes</a:t>
            </a:r>
            <a:r>
              <a:rPr lang="en-US" sz="2800" b="1" dirty="0">
                <a:solidFill>
                  <a:schemeClr val="bg1">
                    <a:lumMod val="95000"/>
                  </a:schemeClr>
                </a:solidFill>
              </a:rPr>
              <a:t> </a:t>
            </a:r>
            <a:r>
              <a:rPr lang="en-US" sz="2800" b="1" dirty="0" err="1">
                <a:solidFill>
                  <a:schemeClr val="bg1">
                    <a:lumMod val="95000"/>
                  </a:schemeClr>
                </a:solidFill>
              </a:rPr>
              <a:t>và</a:t>
            </a:r>
            <a:r>
              <a:rPr lang="en-US" sz="2800" b="1" dirty="0">
                <a:solidFill>
                  <a:schemeClr val="bg1">
                    <a:lumMod val="95000"/>
                  </a:schemeClr>
                </a:solidFill>
              </a:rPr>
              <a:t> </a:t>
            </a:r>
            <a:r>
              <a:rPr lang="en-US" sz="2800" b="1" dirty="0" err="1">
                <a:solidFill>
                  <a:schemeClr val="bg1">
                    <a:lumMod val="95000"/>
                  </a:schemeClr>
                </a:solidFill>
              </a:rPr>
              <a:t>InvSubBytes</a:t>
            </a:r>
            <a:r>
              <a:rPr lang="en-US" sz="2800" b="1" dirty="0">
                <a:solidFill>
                  <a:schemeClr val="bg1">
                    <a:lumMod val="95000"/>
                  </a:schemeClr>
                </a:solidFill>
              </a:rPr>
              <a:t>	</a:t>
            </a:r>
          </a:p>
        </p:txBody>
      </p:sp>
      <p:pic>
        <p:nvPicPr>
          <p:cNvPr id="3" name="Picture 2">
            <a:extLst>
              <a:ext uri="{FF2B5EF4-FFF2-40B4-BE49-F238E27FC236}">
                <a16:creationId xmlns:a16="http://schemas.microsoft.com/office/drawing/2014/main" id="{ACD38A51-B6EC-429B-407D-C72B6E6682E7}"/>
              </a:ext>
            </a:extLst>
          </p:cNvPr>
          <p:cNvPicPr>
            <a:picLocks noChangeAspect="1"/>
          </p:cNvPicPr>
          <p:nvPr/>
        </p:nvPicPr>
        <p:blipFill>
          <a:blip r:embed="rId2"/>
          <a:stretch>
            <a:fillRect/>
          </a:stretch>
        </p:blipFill>
        <p:spPr>
          <a:xfrm>
            <a:off x="1820757" y="897896"/>
            <a:ext cx="5502486" cy="5379453"/>
          </a:xfrm>
          <a:prstGeom prst="rect">
            <a:avLst/>
          </a:prstGeom>
        </p:spPr>
      </p:pic>
    </p:spTree>
    <p:extLst>
      <p:ext uri="{BB962C8B-B14F-4D97-AF65-F5344CB8AC3E}">
        <p14:creationId xmlns:p14="http://schemas.microsoft.com/office/powerpoint/2010/main" val="32303269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836F61AB7D5640BC18F066279963C2" ma:contentTypeVersion="2" ma:contentTypeDescription="Create a new document." ma:contentTypeScope="" ma:versionID="35a040162ee47ad29cbdc9da13e6c896">
  <xsd:schema xmlns:xsd="http://www.w3.org/2001/XMLSchema" xmlns:xs="http://www.w3.org/2001/XMLSchema" xmlns:p="http://schemas.microsoft.com/office/2006/metadata/properties" xmlns:ns2="72bc7fa0-b744-48c0-b25d-1f19abba00c4" targetNamespace="http://schemas.microsoft.com/office/2006/metadata/properties" ma:root="true" ma:fieldsID="63cf203b1a84896ffb7d73fcb0ed5376" ns2:_="">
    <xsd:import namespace="72bc7fa0-b744-48c0-b25d-1f19abba00c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bc7fa0-b744-48c0-b25d-1f19abba00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66FD00-CB62-4742-B716-0F2E6C92CAC7}"/>
</file>

<file path=customXml/itemProps2.xml><?xml version="1.0" encoding="utf-8"?>
<ds:datastoreItem xmlns:ds="http://schemas.openxmlformats.org/officeDocument/2006/customXml" ds:itemID="{C1E0B779-DC2B-4BC8-92B2-D5DA6F7205F6}"/>
</file>

<file path=customXml/itemProps3.xml><?xml version="1.0" encoding="utf-8"?>
<ds:datastoreItem xmlns:ds="http://schemas.openxmlformats.org/officeDocument/2006/customXml" ds:itemID="{8C6DF91F-8AAC-403F-9226-33ADD6B61CA7}"/>
</file>

<file path=docProps/app.xml><?xml version="1.0" encoding="utf-8"?>
<Properties xmlns="http://schemas.openxmlformats.org/officeDocument/2006/extended-properties" xmlns:vt="http://schemas.openxmlformats.org/officeDocument/2006/docPropsVTypes">
  <Template>Office Theme</Template>
  <TotalTime>587</TotalTime>
  <Words>857</Words>
  <Application>Microsoft Office PowerPoint</Application>
  <PresentationFormat>On-screen Show (4:3)</PresentationFormat>
  <Paragraphs>108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vt:lpstr>
      <vt:lpstr>Calibri (Body)</vt:lpstr>
      <vt:lpstr>Calibri Body</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PHẦN MỀM TRUYỀN DỮ LIỆU </vt:lpstr>
      <vt:lpstr>XÂY DỰNG PHẦN MỀM TRUYỀN DỮ LIỆU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PHI MANH TOAN 20193142</cp:lastModifiedBy>
  <cp:revision>17</cp:revision>
  <dcterms:created xsi:type="dcterms:W3CDTF">2021-05-28T04:32:29Z</dcterms:created>
  <dcterms:modified xsi:type="dcterms:W3CDTF">2023-02-17T17:04:47Z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0x010100A0836F61AB7D5640BC18F066279963C2</vt:lpwstr>
  </property>
</Properties>
</file>